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74" r:id="rId3"/>
    <p:sldId id="311" r:id="rId4"/>
    <p:sldId id="316" r:id="rId5"/>
    <p:sldId id="317" r:id="rId6"/>
    <p:sldId id="319" r:id="rId7"/>
    <p:sldId id="324" r:id="rId8"/>
    <p:sldId id="375" r:id="rId9"/>
    <p:sldId id="376" r:id="rId10"/>
    <p:sldId id="323" r:id="rId11"/>
    <p:sldId id="378" r:id="rId12"/>
    <p:sldId id="363" r:id="rId13"/>
    <p:sldId id="351" r:id="rId14"/>
    <p:sldId id="354" r:id="rId15"/>
    <p:sldId id="356" r:id="rId16"/>
    <p:sldId id="357" r:id="rId17"/>
    <p:sldId id="360" r:id="rId18"/>
    <p:sldId id="379" r:id="rId19"/>
    <p:sldId id="358" r:id="rId20"/>
    <p:sldId id="380" r:id="rId21"/>
    <p:sldId id="362" r:id="rId22"/>
    <p:sldId id="277" r:id="rId23"/>
    <p:sldId id="382" r:id="rId24"/>
    <p:sldId id="278" r:id="rId25"/>
    <p:sldId id="279" r:id="rId26"/>
    <p:sldId id="280" r:id="rId27"/>
    <p:sldId id="281" r:id="rId28"/>
    <p:sldId id="282" r:id="rId29"/>
    <p:sldId id="383" r:id="rId30"/>
    <p:sldId id="337" r:id="rId31"/>
    <p:sldId id="338" r:id="rId32"/>
    <p:sldId id="368" r:id="rId33"/>
    <p:sldId id="372" r:id="rId34"/>
    <p:sldId id="369" r:id="rId35"/>
    <p:sldId id="370" r:id="rId36"/>
    <p:sldId id="333" r:id="rId37"/>
    <p:sldId id="334" r:id="rId38"/>
    <p:sldId id="339"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006600"/>
    <a:srgbClr val="0099CC"/>
    <a:srgbClr val="00FFFF"/>
    <a:srgbClr val="FF99FF"/>
    <a:srgbClr val="FFFFCC"/>
    <a:srgbClr val="CC0099"/>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79" autoAdjust="0"/>
    <p:restoredTop sz="94660"/>
  </p:normalViewPr>
  <p:slideViewPr>
    <p:cSldViewPr snapToGrid="0">
      <p:cViewPr varScale="1">
        <p:scale>
          <a:sx n="76" d="100"/>
          <a:sy n="76" d="100"/>
        </p:scale>
        <p:origin x="40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50920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1849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1328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1856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6150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0976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8E6D0-8B16-4A74-8CC5-71207D07896B}"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4303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8E6D0-8B16-4A74-8CC5-71207D07896B}" type="datetimeFigureOut">
              <a:rPr lang="en-US" smtClean="0"/>
              <a:pPr/>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32621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8E6D0-8B16-4A74-8CC5-71207D07896B}" type="datetimeFigureOut">
              <a:rPr lang="en-US" smtClean="0"/>
              <a:pPr/>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85868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pPr/>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414525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135986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pPr/>
              <a:t>‹#›</a:t>
            </a:fld>
            <a:endParaRPr lang="en-US"/>
          </a:p>
        </p:txBody>
      </p:sp>
    </p:spTree>
    <p:extLst>
      <p:ext uri="{BB962C8B-B14F-4D97-AF65-F5344CB8AC3E}">
        <p14:creationId xmlns:p14="http://schemas.microsoft.com/office/powerpoint/2010/main" val="23724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pPr/>
              <a:t>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pPr/>
              <a:t>‹#›</a:t>
            </a:fld>
            <a:endParaRPr lang="en-US"/>
          </a:p>
        </p:txBody>
      </p:sp>
    </p:spTree>
    <p:extLst>
      <p:ext uri="{BB962C8B-B14F-4D97-AF65-F5344CB8AC3E}">
        <p14:creationId xmlns:p14="http://schemas.microsoft.com/office/powerpoint/2010/main" val="89695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2.xml"/><Relationship Id="rId1" Type="http://schemas.openxmlformats.org/officeDocument/2006/relationships/video" Target="file:///H:\Movie_0002.wmv" TargetMode="External"/><Relationship Id="rId5" Type="http://schemas.openxmlformats.org/officeDocument/2006/relationships/image" Target="../media/image92.pn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121926" y="16235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vi-VN" sz="4400" b="1" dirty="0" smtClean="0">
                <a:solidFill>
                  <a:srgbClr val="FF0000"/>
                </a:solidFill>
                <a:latin typeface="Times New Roman" panose="02020603050405020304" pitchFamily="18" charset="0"/>
                <a:cs typeface="Times New Roman" panose="02020603050405020304" pitchFamily="18" charset="0"/>
              </a:rPr>
              <a:t>TT</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714334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562" y="886329"/>
            <a:ext cx="6509811" cy="1077218"/>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II</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TÁC </a:t>
            </a:r>
            <a:r>
              <a:rPr lang="vi-VN" sz="3200" b="1" dirty="0">
                <a:solidFill>
                  <a:srgbClr val="FF0000"/>
                </a:solidFill>
                <a:latin typeface="Times New Roman" panose="02020603050405020304" pitchFamily="18" charset="0"/>
                <a:cs typeface="Times New Roman" panose="02020603050405020304" pitchFamily="18" charset="0"/>
              </a:rPr>
              <a:t>HẠI CỦA ĐỘNG VẬT </a:t>
            </a:r>
            <a:endParaRPr lang="vi-VN" sz="3200" b="1" dirty="0" smtClean="0">
              <a:solidFill>
                <a:srgbClr val="FF0000"/>
              </a:solidFill>
              <a:latin typeface="Times New Roman" panose="02020603050405020304" pitchFamily="18" charset="0"/>
              <a:cs typeface="Times New Roman" panose="02020603050405020304" pitchFamily="18" charset="0"/>
            </a:endParaRPr>
          </a:p>
          <a:p>
            <a:r>
              <a:rPr lang="vi-VN" sz="3200" b="1" dirty="0" smtClean="0">
                <a:solidFill>
                  <a:srgbClr val="FF0000"/>
                </a:solidFill>
                <a:latin typeface="Times New Roman" panose="02020603050405020304" pitchFamily="18" charset="0"/>
                <a:cs typeface="Times New Roman" panose="02020603050405020304" pitchFamily="18" charset="0"/>
              </a:rPr>
              <a:t>TRONG ĐỜI </a:t>
            </a:r>
            <a:r>
              <a:rPr lang="vi-VN" sz="3200" b="1" dirty="0">
                <a:solidFill>
                  <a:srgbClr val="FF0000"/>
                </a:solidFill>
                <a:latin typeface="Times New Roman" panose="02020603050405020304" pitchFamily="18" charset="0"/>
                <a:cs typeface="Times New Roman" panose="02020603050405020304" pitchFamily="18" charset="0"/>
              </a:rPr>
              <a:t>SỐNG </a:t>
            </a:r>
            <a:r>
              <a:rPr lang="en-US" sz="3200" b="1" dirty="0">
                <a:solidFill>
                  <a:srgbClr val="FF0000"/>
                </a:solidFill>
                <a:latin typeface="Times New Roman" panose="02020603050405020304" pitchFamily="18" charset="0"/>
                <a:cs typeface="Times New Roman" panose="02020603050405020304" pitchFamily="18" charset="0"/>
              </a:rPr>
              <a:t>CON NGƯỜI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6" y="0"/>
            <a:ext cx="12091794" cy="2893100"/>
          </a:xfrm>
          <a:prstGeom prst="rect">
            <a:avLst/>
          </a:prstGeom>
          <a:noFill/>
        </p:spPr>
        <p:txBody>
          <a:bodyPr wrap="square" rtlCol="0">
            <a:spAutoFit/>
          </a:bodyPr>
          <a:lstStyle/>
          <a:p>
            <a:pPr marL="342900" indent="-342900">
              <a:buAutoNum type="arabicPeriod"/>
            </a:pPr>
            <a:r>
              <a:rPr lang="vi-VN" sz="2600" b="1" dirty="0" smtClean="0">
                <a:solidFill>
                  <a:srgbClr val="FF0000"/>
                </a:solidFill>
                <a:latin typeface="Times New Roman" panose="02020603050405020304" pitchFamily="18" charset="0"/>
                <a:cs typeface="Times New Roman" panose="02020603050405020304" pitchFamily="18" charset="0"/>
              </a:rPr>
              <a:t>Tìm hiểu một số tác hại của động vật trong đời sống: </a:t>
            </a:r>
          </a:p>
          <a:p>
            <a:r>
              <a:rPr lang="vi-VN" sz="2600" dirty="0">
                <a:latin typeface="Times New Roman" panose="02020603050405020304" pitchFamily="18" charset="0"/>
                <a:cs typeface="Times New Roman" panose="02020603050405020304" pitchFamily="18" charset="0"/>
              </a:rPr>
              <a:t>	</a:t>
            </a:r>
            <a:r>
              <a:rPr lang="en-US" sz="2600" b="1" dirty="0" smtClean="0">
                <a:solidFill>
                  <a:srgbClr val="0070C0"/>
                </a:solidFill>
                <a:latin typeface="Times New Roman" panose="02020603050405020304" pitchFamily="18" charset="0"/>
                <a:cs typeface="Times New Roman" panose="02020603050405020304" pitchFamily="18" charset="0"/>
              </a:rPr>
              <a:t> </a:t>
            </a:r>
            <a:r>
              <a:rPr lang="vi-VN" sz="2600" b="1" dirty="0" smtClean="0">
                <a:solidFill>
                  <a:srgbClr val="0070C0"/>
                </a:solidFill>
                <a:latin typeface="Times New Roman" panose="02020603050405020304" pitchFamily="18" charset="0"/>
                <a:cs typeface="Times New Roman" panose="02020603050405020304" pitchFamily="18" charset="0"/>
              </a:rPr>
              <a:t>Em hãy nghiên cứu thông tin và  q</a:t>
            </a:r>
            <a:r>
              <a:rPr lang="en-US" sz="2600" b="1" dirty="0" err="1" smtClean="0">
                <a:solidFill>
                  <a:srgbClr val="0070C0"/>
                </a:solidFill>
                <a:latin typeface="Times New Roman" panose="02020603050405020304" pitchFamily="18" charset="0"/>
                <a:cs typeface="Times New Roman" panose="02020603050405020304" pitchFamily="18" charset="0"/>
              </a:rPr>
              <a:t>uan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sát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hình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smtClean="0">
                <a:solidFill>
                  <a:srgbClr val="0070C0"/>
                </a:solidFill>
                <a:latin typeface="Times New Roman" panose="02020603050405020304" pitchFamily="18" charset="0"/>
                <a:cs typeface="Times New Roman" panose="02020603050405020304" pitchFamily="18" charset="0"/>
              </a:rPr>
              <a:t>31.4 </a:t>
            </a:r>
            <a:r>
              <a:rPr lang="vi-VN" sz="2600" b="1" dirty="0" smtClean="0">
                <a:solidFill>
                  <a:srgbClr val="0070C0"/>
                </a:solidFill>
                <a:latin typeface="Times New Roman" panose="02020603050405020304" pitchFamily="18" charset="0"/>
                <a:cs typeface="Times New Roman" panose="02020603050405020304" pitchFamily="18" charset="0"/>
              </a:rPr>
              <a:t>trả lời các câu hỏi sau đây</a:t>
            </a:r>
          </a:p>
          <a:p>
            <a:r>
              <a:rPr lang="vi-VN" sz="2600" b="1" dirty="0" smtClean="0">
                <a:solidFill>
                  <a:srgbClr val="0070C0"/>
                </a:solidFill>
                <a:latin typeface="Times New Roman" panose="02020603050405020304" pitchFamily="18" charset="0"/>
                <a:cs typeface="Times New Roman" panose="02020603050405020304" pitchFamily="18" charset="0"/>
              </a:rPr>
              <a:t>8. N</a:t>
            </a:r>
            <a:r>
              <a:rPr lang="en-US" sz="2600" b="1" dirty="0" err="1" smtClean="0">
                <a:solidFill>
                  <a:srgbClr val="0070C0"/>
                </a:solidFill>
                <a:latin typeface="Times New Roman" panose="02020603050405020304" pitchFamily="18" charset="0"/>
                <a:cs typeface="Times New Roman" panose="02020603050405020304" pitchFamily="18" charset="0"/>
              </a:rPr>
              <a:t>êu</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một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số</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tác</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hại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của</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động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vật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trong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đời</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sống</a:t>
            </a:r>
            <a:r>
              <a:rPr lang="en-US" sz="2600" b="1" dirty="0">
                <a:solidFill>
                  <a:srgbClr val="0070C0"/>
                </a:solidFill>
                <a:latin typeface="Times New Roman" panose="02020603050405020304" pitchFamily="18" charset="0"/>
                <a:cs typeface="Times New Roman" panose="02020603050405020304" pitchFamily="18" charset="0"/>
              </a:rPr>
              <a:t> con </a:t>
            </a:r>
            <a:r>
              <a:rPr lang="en-US" sz="2600" b="1" dirty="0" err="1" smtClean="0">
                <a:solidFill>
                  <a:srgbClr val="0070C0"/>
                </a:solidFill>
                <a:latin typeface="Times New Roman" panose="02020603050405020304" pitchFamily="18" charset="0"/>
                <a:cs typeface="Times New Roman" panose="02020603050405020304" pitchFamily="18" charset="0"/>
              </a:rPr>
              <a:t>người</a:t>
            </a:r>
            <a:endParaRPr lang="vi-VN" sz="2600" b="1" dirty="0" smtClean="0">
              <a:solidFill>
                <a:srgbClr val="0070C0"/>
              </a:solidFill>
              <a:latin typeface="Times New Roman" panose="02020603050405020304" pitchFamily="18" charset="0"/>
              <a:cs typeface="Times New Roman" panose="02020603050405020304" pitchFamily="18" charset="0"/>
            </a:endParaRPr>
          </a:p>
          <a:p>
            <a:r>
              <a:rPr lang="vi-VN" sz="2600" b="1" dirty="0" smtClean="0">
                <a:solidFill>
                  <a:srgbClr val="0070C0"/>
                </a:solidFill>
                <a:latin typeface="Times New Roman" panose="02020603050405020304" pitchFamily="18" charset="0"/>
                <a:cs typeface="Times New Roman" panose="02020603050405020304" pitchFamily="18" charset="0"/>
              </a:rPr>
              <a:t>9. E</a:t>
            </a:r>
            <a:r>
              <a:rPr lang="en-US" sz="2600" b="1" dirty="0" smtClean="0">
                <a:solidFill>
                  <a:srgbClr val="0070C0"/>
                </a:solidFill>
                <a:latin typeface="Times New Roman" panose="02020603050405020304" pitchFamily="18" charset="0"/>
                <a:cs typeface="Times New Roman" panose="02020603050405020304" pitchFamily="18" charset="0"/>
              </a:rPr>
              <a:t>m </a:t>
            </a:r>
            <a:r>
              <a:rPr lang="en-US" sz="2600" b="1" dirty="0" err="1">
                <a:solidFill>
                  <a:srgbClr val="0070C0"/>
                </a:solidFill>
                <a:latin typeface="Times New Roman" panose="02020603050405020304" pitchFamily="18" charset="0"/>
                <a:cs typeface="Times New Roman" panose="02020603050405020304" pitchFamily="18" charset="0"/>
              </a:rPr>
              <a:t>hãy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nêu</a:t>
            </a:r>
            <a:r>
              <a:rPr lang="en-US" sz="2600" b="1" dirty="0">
                <a:solidFill>
                  <a:srgbClr val="0070C0"/>
                </a:solidFill>
                <a:latin typeface="Times New Roman" panose="02020603050405020304" pitchFamily="18" charset="0"/>
                <a:cs typeface="Times New Roman" panose="02020603050405020304" pitchFamily="18" charset="0"/>
              </a:rPr>
              <a:t> con </a:t>
            </a:r>
            <a:r>
              <a:rPr lang="en-US" sz="2600" b="1" dirty="0" err="1">
                <a:solidFill>
                  <a:srgbClr val="0070C0"/>
                </a:solidFill>
                <a:latin typeface="Times New Roman" panose="02020603050405020304" pitchFamily="18" charset="0"/>
                <a:cs typeface="Times New Roman" panose="02020603050405020304" pitchFamily="18" charset="0"/>
              </a:rPr>
              <a:t>đường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lây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nhiễm</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bệnh</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dịch</a:t>
            </a:r>
            <a:r>
              <a:rPr lang="en-US" sz="2600" b="1" dirty="0">
                <a:solidFill>
                  <a:srgbClr val="0070C0"/>
                </a:solidFill>
                <a:latin typeface="Times New Roman" panose="02020603050405020304" pitchFamily="18" charset="0"/>
                <a:cs typeface="Times New Roman" panose="02020603050405020304" pitchFamily="18" charset="0"/>
              </a:rPr>
              <a:t> </a:t>
            </a:r>
            <a:r>
              <a:rPr lang="vi-VN" sz="2600" b="1" dirty="0" smtClean="0">
                <a:solidFill>
                  <a:srgbClr val="0070C0"/>
                </a:solidFill>
                <a:latin typeface="Times New Roman" panose="02020603050405020304" pitchFamily="18" charset="0"/>
                <a:cs typeface="Times New Roman" panose="02020603050405020304" pitchFamily="18" charset="0"/>
              </a:rPr>
              <a:t>hạch, giun đũa</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a:solidFill>
                  <a:srgbClr val="0070C0"/>
                </a:solidFill>
                <a:latin typeface="Times New Roman" panose="02020603050405020304" pitchFamily="18" charset="0"/>
                <a:cs typeface="Times New Roman" panose="02020603050405020304" pitchFamily="18" charset="0"/>
              </a:rPr>
              <a:t>ở </a:t>
            </a:r>
            <a:r>
              <a:rPr lang="en-US" sz="2600" b="1" dirty="0" err="1">
                <a:solidFill>
                  <a:srgbClr val="0070C0"/>
                </a:solidFill>
                <a:latin typeface="Times New Roman" panose="02020603050405020304" pitchFamily="18" charset="0"/>
                <a:cs typeface="Times New Roman" panose="02020603050405020304" pitchFamily="18" charset="0"/>
              </a:rPr>
              <a:t>người</a:t>
            </a:r>
            <a:r>
              <a:rPr lang="en-US" sz="2600" b="1" dirty="0">
                <a:solidFill>
                  <a:srgbClr val="0070C0"/>
                </a:solidFill>
                <a:latin typeface="Times New Roman" panose="02020603050405020304" pitchFamily="18" charset="0"/>
                <a:cs typeface="Times New Roman" panose="02020603050405020304" pitchFamily="18" charset="0"/>
              </a:rPr>
              <a:t> </a:t>
            </a:r>
            <a:endParaRPr lang="vi-VN" sz="2600" b="1" dirty="0">
              <a:solidFill>
                <a:srgbClr val="0070C0"/>
              </a:solidFill>
              <a:latin typeface="Times New Roman" panose="02020603050405020304" pitchFamily="18" charset="0"/>
              <a:cs typeface="Times New Roman" panose="02020603050405020304" pitchFamily="18" charset="0"/>
            </a:endParaRPr>
          </a:p>
          <a:p>
            <a:r>
              <a:rPr lang="vi-VN" sz="2600" b="1" dirty="0" smtClean="0">
                <a:solidFill>
                  <a:srgbClr val="0070C0"/>
                </a:solidFill>
                <a:latin typeface="Times New Roman" panose="02020603050405020304" pitchFamily="18" charset="0"/>
                <a:cs typeface="Times New Roman" panose="02020603050405020304" pitchFamily="18" charset="0"/>
              </a:rPr>
              <a:t>10. Nêu các b</a:t>
            </a:r>
            <a:r>
              <a:rPr lang="en-US" sz="2600" b="1" dirty="0" err="1" smtClean="0">
                <a:solidFill>
                  <a:srgbClr val="0070C0"/>
                </a:solidFill>
                <a:latin typeface="Times New Roman" panose="02020603050405020304" pitchFamily="18" charset="0"/>
                <a:cs typeface="Times New Roman" panose="02020603050405020304" pitchFamily="18" charset="0"/>
              </a:rPr>
              <a:t>iện</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pháp</a:t>
            </a:r>
            <a:r>
              <a:rPr lang="vi-VN" sz="2600" b="1" dirty="0">
                <a:solidFill>
                  <a:srgbClr val="0070C0"/>
                </a:solidFill>
                <a:latin typeface="Times New Roman" panose="02020603050405020304" pitchFamily="18" charset="0"/>
                <a:cs typeface="Times New Roman" panose="02020603050405020304" pitchFamily="18" charset="0"/>
              </a:rPr>
              <a:t> </a:t>
            </a:r>
            <a:r>
              <a:rPr lang="en-US" sz="2600" b="1" dirty="0" err="1" smtClean="0">
                <a:solidFill>
                  <a:srgbClr val="0070C0"/>
                </a:solidFill>
                <a:latin typeface="Times New Roman" panose="02020603050405020304" pitchFamily="18" charset="0"/>
                <a:cs typeface="Times New Roman" panose="02020603050405020304" pitchFamily="18" charset="0"/>
              </a:rPr>
              <a:t>phòng</a:t>
            </a:r>
            <a:r>
              <a:rPr lang="en-US" sz="2600" b="1" dirty="0" smtClean="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trừ</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động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vật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gây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hại</a:t>
            </a:r>
            <a:endParaRPr lang="en-US" sz="2600" b="1" dirty="0">
              <a:solidFill>
                <a:srgbClr val="0070C0"/>
              </a:solidFill>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pic>
        <p:nvPicPr>
          <p:cNvPr id="3" name="Picture 2" descr="https://tech12h.com/sites/default/files/styles/inbody400/public/screenshot_18_83.png?itok=eUn4YnIc"/>
          <p:cNvPicPr/>
          <p:nvPr/>
        </p:nvPicPr>
        <p:blipFill>
          <a:blip r:embed="rId2"/>
          <a:srcRect/>
          <a:stretch>
            <a:fillRect/>
          </a:stretch>
        </p:blipFill>
        <p:spPr bwMode="auto">
          <a:xfrm>
            <a:off x="415345" y="2830882"/>
            <a:ext cx="5534517" cy="3169085"/>
          </a:xfrm>
          <a:prstGeom prst="rect">
            <a:avLst/>
          </a:prstGeom>
          <a:noFill/>
          <a:ln w="9525">
            <a:noFill/>
            <a:miter lim="800000"/>
            <a:headEnd/>
            <a:tailEnd/>
          </a:ln>
        </p:spPr>
      </p:pic>
      <p:pic>
        <p:nvPicPr>
          <p:cNvPr id="4" name="Picture 3" descr="https://tech12h.com/sites/default/files/styles/inbody400/public/screenshot_17_85.png?itok=Nazrc4Qy"/>
          <p:cNvPicPr/>
          <p:nvPr/>
        </p:nvPicPr>
        <p:blipFill>
          <a:blip r:embed="rId3"/>
          <a:srcRect/>
          <a:stretch>
            <a:fillRect/>
          </a:stretch>
        </p:blipFill>
        <p:spPr bwMode="auto">
          <a:xfrm>
            <a:off x="6241401" y="2993720"/>
            <a:ext cx="5683377" cy="3256767"/>
          </a:xfrm>
          <a:prstGeom prst="rect">
            <a:avLst/>
          </a:prstGeom>
          <a:noFill/>
          <a:ln w="9525">
            <a:noFill/>
            <a:miter lim="800000"/>
            <a:headEnd/>
            <a:tailEnd/>
          </a:ln>
        </p:spPr>
      </p:pic>
    </p:spTree>
    <p:extLst>
      <p:ext uri="{BB962C8B-B14F-4D97-AF65-F5344CB8AC3E}">
        <p14:creationId xmlns:p14="http://schemas.microsoft.com/office/powerpoint/2010/main" val="2360144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tim</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075678" y="1143915"/>
            <a:ext cx="5538651" cy="584775"/>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VÒNG ĐỜI CỦA GIUN ĐŨA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2"/>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500"/>
                                        <p:tgtEl>
                                          <p:spTgt spid="17"/>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2"/>
                                          </p:val>
                                        </p:tav>
                                        <p:tav tm="100000">
                                          <p:val>
                                            <p:strVal val="#ppt_x"/>
                                          </p:val>
                                        </p:tav>
                                      </p:tavLst>
                                    </p:anim>
                                    <p:anim calcmode="lin" valueType="num">
                                      <p:cBhvr>
                                        <p:cTn id="14"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500"/>
                                        <p:tgtEl>
                                          <p:spTgt spid="11"/>
                                        </p:tgtEl>
                                      </p:cBhvr>
                                    </p:animEffect>
                                  </p:childTnLst>
                                </p:cTn>
                              </p:par>
                            </p:childTnLst>
                          </p:cTn>
                        </p:par>
                        <p:par>
                          <p:cTn id="16" fill="hold">
                            <p:stCondLst>
                              <p:cond delay="10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17"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cTn>
                              </p:par>
                            </p:childTnLst>
                          </p:cTn>
                        </p:par>
                        <p:par>
                          <p:cTn id="27" fill="hold">
                            <p:stCondLst>
                              <p:cond delay="230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1"/>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childTnLst>
                                </p:cTn>
                              </p:par>
                            </p:childTnLst>
                          </p:cTn>
                        </p:par>
                        <p:par>
                          <p:cTn id="33" fill="hold">
                            <p:stCondLst>
                              <p:cond delay="3600"/>
                            </p:stCondLst>
                            <p:childTnLst>
                              <p:par>
                                <p:cTn id="34" presetID="23" presetClass="entr" presetSubtype="16"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childTnLst>
                          </p:cTn>
                        </p:par>
                        <p:par>
                          <p:cTn id="38" fill="hold">
                            <p:stCondLst>
                              <p:cond delay="4100"/>
                            </p:stCondLst>
                            <p:childTnLst>
                              <p:par>
                                <p:cTn id="39" presetID="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0-#ppt_h/2"/>
                                          </p:val>
                                        </p:tav>
                                        <p:tav tm="100000">
                                          <p:val>
                                            <p:strVal val="#ppt_y"/>
                                          </p:val>
                                        </p:tav>
                                      </p:tavLst>
                                    </p:anim>
                                  </p:childTnLst>
                                </p:cTn>
                              </p:par>
                            </p:childTnLst>
                          </p:cTn>
                        </p:par>
                        <p:par>
                          <p:cTn id="43" fill="hold">
                            <p:stCondLst>
                              <p:cond delay="4600"/>
                            </p:stCondLst>
                            <p:childTnLst>
                              <p:par>
                                <p:cTn id="44" presetID="22" presetClass="entr" presetSubtype="1"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5100"/>
                            </p:stCondLst>
                            <p:childTnLst>
                              <p:par>
                                <p:cTn id="48" presetID="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par>
                          <p:cTn id="52" fill="hold">
                            <p:stCondLst>
                              <p:cond delay="5600"/>
                            </p:stCondLst>
                            <p:childTnLst>
                              <p:par>
                                <p:cTn id="53" presetID="2" presetClass="entr" presetSubtype="2"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6100"/>
                            </p:stCondLst>
                            <p:childTnLst>
                              <p:par>
                                <p:cTn id="58" presetID="2" presetClass="entr" presetSubtype="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1+#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childTnLst>
                          </p:cTn>
                        </p:par>
                        <p:par>
                          <p:cTn id="62" fill="hold">
                            <p:stCondLst>
                              <p:cond delay="6600"/>
                            </p:stCondLst>
                            <p:childTnLst>
                              <p:par>
                                <p:cTn id="63" presetID="2" presetClass="entr" presetSubtype="4"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748" y="256350"/>
            <a:ext cx="11807868" cy="3539430"/>
          </a:xfrm>
          <a:prstGeom prst="rect">
            <a:avLst/>
          </a:prstGeom>
        </p:spPr>
        <p:txBody>
          <a:bodyPr wrap="square">
            <a:spAutoFit/>
          </a:bodyPr>
          <a:lstStyle/>
          <a:p>
            <a:pPr>
              <a:spcAft>
                <a:spcPts val="0"/>
              </a:spcAft>
            </a:pPr>
            <a:r>
              <a:rPr lang="en-US" sz="2800" b="1" u="sng" dirty="0">
                <a:solidFill>
                  <a:srgbClr val="FF0000"/>
                </a:solidFill>
                <a:latin typeface="Times New Roman" panose="02020603050405020304" pitchFamily="18" charset="0"/>
                <a:ea typeface="Calibri" panose="020F0502020204030204" pitchFamily="34" charset="0"/>
              </a:rPr>
              <a:t>8/ </a:t>
            </a:r>
            <a:r>
              <a:rPr lang="vi-VN" sz="2800" b="1" u="sng" dirty="0" smtClean="0">
                <a:solidFill>
                  <a:srgbClr val="FF0000"/>
                </a:solidFill>
                <a:latin typeface="Times New Roman" panose="02020603050405020304" pitchFamily="18" charset="0"/>
                <a:ea typeface="Calibri" panose="020F0502020204030204" pitchFamily="34" charset="0"/>
              </a:rPr>
              <a:t> N</a:t>
            </a:r>
            <a:r>
              <a:rPr lang="en-US" sz="2800" b="1" u="sng" dirty="0" err="1" smtClean="0">
                <a:solidFill>
                  <a:srgbClr val="FF0000"/>
                </a:solidFill>
                <a:latin typeface="Times New Roman" panose="02020603050405020304" pitchFamily="18" charset="0"/>
                <a:ea typeface="Calibri" panose="020F0502020204030204" pitchFamily="34" charset="0"/>
              </a:rPr>
              <a:t>êu</a:t>
            </a:r>
            <a:r>
              <a:rPr lang="en-US" sz="2800" b="1" u="sng" dirty="0" smtClean="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một</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số</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tác</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hại</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của</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động</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vật</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trong</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đời</a:t>
            </a:r>
            <a:r>
              <a:rPr lang="en-US" sz="2800" b="1" u="sng" dirty="0">
                <a:solidFill>
                  <a:srgbClr val="FF0000"/>
                </a:solidFill>
                <a:latin typeface="Times New Roman" panose="02020603050405020304" pitchFamily="18" charset="0"/>
                <a:ea typeface="Calibri" panose="020F0502020204030204" pitchFamily="34" charset="0"/>
              </a:rPr>
              <a:t> </a:t>
            </a:r>
            <a:r>
              <a:rPr lang="en-US" sz="2800" b="1" u="sng" dirty="0" err="1">
                <a:solidFill>
                  <a:srgbClr val="FF0000"/>
                </a:solidFill>
                <a:latin typeface="Times New Roman" panose="02020603050405020304" pitchFamily="18" charset="0"/>
                <a:ea typeface="Calibri" panose="020F0502020204030204" pitchFamily="34" charset="0"/>
              </a:rPr>
              <a:t>sống</a:t>
            </a:r>
            <a:r>
              <a:rPr lang="en-US" sz="2800" b="1" u="sng" dirty="0">
                <a:solidFill>
                  <a:srgbClr val="FF0000"/>
                </a:solidFill>
                <a:latin typeface="Times New Roman" panose="02020603050405020304" pitchFamily="18" charset="0"/>
                <a:ea typeface="Calibri" panose="020F0502020204030204" pitchFamily="34" charset="0"/>
              </a:rPr>
              <a:t> con </a:t>
            </a:r>
            <a:r>
              <a:rPr lang="en-US" sz="2800" b="1" u="sng" dirty="0" err="1">
                <a:solidFill>
                  <a:srgbClr val="FF0000"/>
                </a:solidFill>
                <a:latin typeface="Times New Roman" panose="02020603050405020304" pitchFamily="18" charset="0"/>
                <a:ea typeface="Calibri" panose="020F0502020204030204" pitchFamily="34" charset="0"/>
              </a:rPr>
              <a:t>người</a:t>
            </a:r>
            <a:endParaRPr lang="en-US" sz="2800" b="1" dirty="0">
              <a:solidFill>
                <a:srgbClr val="FF0000"/>
              </a:solidFill>
              <a:latin typeface="Times New Roman" panose="02020603050405020304" pitchFamily="18" charset="0"/>
              <a:ea typeface="Calibri" panose="020F0502020204030204" pitchFamily="34" charset="0"/>
            </a:endParaRPr>
          </a:p>
          <a:p>
            <a:pPr>
              <a:spcAft>
                <a:spcPts val="0"/>
              </a:spcAft>
            </a:pPr>
            <a:r>
              <a:rPr lang="vi-VN"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smtClean="0">
                <a:solidFill>
                  <a:schemeClr val="accent1">
                    <a:lumMod val="75000"/>
                  </a:schemeClr>
                </a:solidFill>
                <a:latin typeface="Times New Roman" panose="02020603050405020304" pitchFamily="18" charset="0"/>
                <a:ea typeface="Calibri" panose="020F0502020204030204" pitchFamily="34" charset="0"/>
              </a:rPr>
              <a:t>Một</a:t>
            </a:r>
            <a:r>
              <a:rPr lang="en-US"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số</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tác</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hại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của</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động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vật</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trong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đời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sống</a:t>
            </a:r>
            <a:r>
              <a:rPr lang="en-US" sz="2800" dirty="0">
                <a:solidFill>
                  <a:schemeClr val="accent1">
                    <a:lumMod val="75000"/>
                  </a:schemeClr>
                </a:solidFill>
                <a:latin typeface="Times New Roman" panose="02020603050405020304" pitchFamily="18" charset="0"/>
                <a:ea typeface="Calibri" panose="020F0502020204030204" pitchFamily="34" charset="0"/>
              </a:rPr>
              <a:t> con </a:t>
            </a:r>
            <a:r>
              <a:rPr lang="en-US" sz="2800" dirty="0" err="1">
                <a:solidFill>
                  <a:schemeClr val="accent1">
                    <a:lumMod val="75000"/>
                  </a:schemeClr>
                </a:solidFill>
                <a:latin typeface="Times New Roman" panose="02020603050405020304" pitchFamily="18" charset="0"/>
                <a:ea typeface="Calibri" panose="020F0502020204030204" pitchFamily="34" charset="0"/>
              </a:rPr>
              <a:t>người</a:t>
            </a:r>
            <a:endParaRPr lang="en-US" sz="2800" dirty="0">
              <a:solidFill>
                <a:schemeClr val="accent1">
                  <a:lumMod val="75000"/>
                </a:schemeClr>
              </a:solidFill>
              <a:latin typeface="Times New Roman" panose="02020603050405020304" pitchFamily="18" charset="0"/>
              <a:ea typeface="Calibri" panose="020F0502020204030204" pitchFamily="34" charset="0"/>
            </a:endParaRPr>
          </a:p>
          <a:p>
            <a:pPr>
              <a:spcAft>
                <a:spcPts val="0"/>
              </a:spcAft>
            </a:pPr>
            <a:r>
              <a:rPr lang="vi-VN"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smtClean="0">
                <a:solidFill>
                  <a:schemeClr val="accent1">
                    <a:lumMod val="75000"/>
                  </a:schemeClr>
                </a:solidFill>
                <a:latin typeface="Times New Roman" panose="02020603050405020304" pitchFamily="18" charset="0"/>
                <a:ea typeface="Calibri" panose="020F0502020204030204" pitchFamily="34" charset="0"/>
              </a:rPr>
              <a:t>Là</a:t>
            </a:r>
            <a:r>
              <a:rPr lang="en-US"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trung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gian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truyền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bệnh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bọ</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chét</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là</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trung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gian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truyền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bệnh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dịch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hạch</a:t>
            </a:r>
            <a:r>
              <a:rPr lang="en-US" sz="2800" dirty="0">
                <a:solidFill>
                  <a:schemeClr val="accent1">
                    <a:lumMod val="75000"/>
                  </a:schemeClr>
                </a:solidFill>
                <a:latin typeface="Times New Roman" panose="02020603050405020304" pitchFamily="18" charset="0"/>
                <a:ea typeface="Calibri" panose="020F0502020204030204" pitchFamily="34" charset="0"/>
              </a:rPr>
              <a:t>,...)</a:t>
            </a:r>
          </a:p>
          <a:p>
            <a:pPr>
              <a:spcAft>
                <a:spcPts val="0"/>
              </a:spcAft>
            </a:pPr>
            <a:r>
              <a:rPr lang="vi-VN"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smtClean="0">
                <a:solidFill>
                  <a:schemeClr val="accent1">
                    <a:lumMod val="75000"/>
                  </a:schemeClr>
                </a:solidFill>
                <a:latin typeface="Times New Roman" panose="02020603050405020304" pitchFamily="18" charset="0"/>
                <a:ea typeface="Calibri" panose="020F0502020204030204" pitchFamily="34" charset="0"/>
              </a:rPr>
              <a:t>Kí</a:t>
            </a:r>
            <a:r>
              <a:rPr lang="en-US"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sinh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gây</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bệnh</a:t>
            </a:r>
            <a:r>
              <a:rPr lang="en-US" sz="2800" dirty="0">
                <a:solidFill>
                  <a:schemeClr val="accent1">
                    <a:lumMod val="75000"/>
                  </a:schemeClr>
                </a:solidFill>
                <a:latin typeface="Times New Roman" panose="02020603050405020304" pitchFamily="18" charset="0"/>
                <a:ea typeface="Calibri" panose="020F0502020204030204" pitchFamily="34" charset="0"/>
              </a:rPr>
              <a:t> ở </a:t>
            </a:r>
            <a:r>
              <a:rPr lang="en-US" sz="2800" dirty="0" err="1">
                <a:solidFill>
                  <a:schemeClr val="accent1">
                    <a:lumMod val="75000"/>
                  </a:schemeClr>
                </a:solidFill>
                <a:latin typeface="Times New Roman" panose="02020603050405020304" pitchFamily="18" charset="0"/>
                <a:ea typeface="Calibri" panose="020F0502020204030204" pitchFamily="34" charset="0"/>
              </a:rPr>
              <a:t>người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giun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sán</a:t>
            </a:r>
            <a:r>
              <a:rPr lang="en-US" sz="2800" dirty="0">
                <a:solidFill>
                  <a:schemeClr val="accent1">
                    <a:lumMod val="75000"/>
                  </a:schemeClr>
                </a:solidFill>
                <a:latin typeface="Times New Roman" panose="02020603050405020304" pitchFamily="18" charset="0"/>
                <a:ea typeface="Calibri" panose="020F0502020204030204" pitchFamily="34" charset="0"/>
              </a:rPr>
              <a:t>,...)</a:t>
            </a:r>
          </a:p>
          <a:p>
            <a:pPr>
              <a:spcAft>
                <a:spcPts val="0"/>
              </a:spcAft>
            </a:pPr>
            <a:r>
              <a:rPr lang="vi-VN"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smtClean="0">
                <a:solidFill>
                  <a:schemeClr val="accent1">
                    <a:lumMod val="75000"/>
                  </a:schemeClr>
                </a:solidFill>
                <a:latin typeface="Times New Roman" panose="02020603050405020304" pitchFamily="18" charset="0"/>
                <a:ea typeface="Calibri" panose="020F0502020204030204" pitchFamily="34" charset="0"/>
              </a:rPr>
              <a:t>Phá</a:t>
            </a:r>
            <a:r>
              <a:rPr lang="en-US"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hoại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mùa</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màng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lương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thực</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thực</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phẩm</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gây</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bệnh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đến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vật</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nuôi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thức</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ăn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của</a:t>
            </a:r>
            <a:r>
              <a:rPr lang="en-US" sz="2800" dirty="0">
                <a:solidFill>
                  <a:schemeClr val="accent1">
                    <a:lumMod val="75000"/>
                  </a:schemeClr>
                </a:solidFill>
                <a:latin typeface="Times New Roman" panose="02020603050405020304" pitchFamily="18" charset="0"/>
                <a:ea typeface="Calibri" panose="020F0502020204030204" pitchFamily="34" charset="0"/>
              </a:rPr>
              <a:t> con </a:t>
            </a:r>
            <a:r>
              <a:rPr lang="en-US" sz="2800" dirty="0" err="1">
                <a:solidFill>
                  <a:schemeClr val="accent1">
                    <a:lumMod val="75000"/>
                  </a:schemeClr>
                </a:solidFill>
                <a:latin typeface="Times New Roman" panose="02020603050405020304" pitchFamily="18" charset="0"/>
                <a:ea typeface="Calibri" panose="020F0502020204030204" pitchFamily="34" charset="0"/>
              </a:rPr>
              <a:t>người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ốc</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bươu</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vàng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rận</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cá</a:t>
            </a:r>
            <a:r>
              <a:rPr lang="en-US" sz="2800" dirty="0">
                <a:solidFill>
                  <a:schemeClr val="accent1">
                    <a:lumMod val="75000"/>
                  </a:schemeClr>
                </a:solidFill>
                <a:latin typeface="Times New Roman" panose="02020603050405020304" pitchFamily="18" charset="0"/>
                <a:ea typeface="Calibri" panose="020F0502020204030204" pitchFamily="34" charset="0"/>
              </a:rPr>
              <a:t>,...)</a:t>
            </a:r>
          </a:p>
          <a:p>
            <a:pPr>
              <a:spcAft>
                <a:spcPts val="0"/>
              </a:spcAft>
            </a:pPr>
            <a:r>
              <a:rPr lang="vi-VN"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smtClean="0">
                <a:solidFill>
                  <a:schemeClr val="accent1">
                    <a:lumMod val="75000"/>
                  </a:schemeClr>
                </a:solidFill>
                <a:latin typeface="Times New Roman" panose="02020603050405020304" pitchFamily="18" charset="0"/>
                <a:ea typeface="Calibri" panose="020F0502020204030204" pitchFamily="34" charset="0"/>
              </a:rPr>
              <a:t>Làm</a:t>
            </a:r>
            <a:r>
              <a:rPr lang="en-US" sz="2800" dirty="0" smtClean="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hư</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hỏng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đồ</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dùng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phá</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hoại</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công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trình</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xây</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dựng</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của</a:t>
            </a:r>
            <a:r>
              <a:rPr lang="en-US" sz="2800" dirty="0">
                <a:solidFill>
                  <a:schemeClr val="accent1">
                    <a:lumMod val="75000"/>
                  </a:schemeClr>
                </a:solidFill>
                <a:latin typeface="Times New Roman" panose="02020603050405020304" pitchFamily="18" charset="0"/>
                <a:ea typeface="Calibri" panose="020F0502020204030204" pitchFamily="34" charset="0"/>
              </a:rPr>
              <a:t> con </a:t>
            </a:r>
            <a:r>
              <a:rPr lang="en-US" sz="2800" dirty="0" err="1">
                <a:solidFill>
                  <a:schemeClr val="accent1">
                    <a:lumMod val="75000"/>
                  </a:schemeClr>
                </a:solidFill>
                <a:latin typeface="Times New Roman" panose="02020603050405020304" pitchFamily="18" charset="0"/>
                <a:ea typeface="Calibri" panose="020F0502020204030204" pitchFamily="34" charset="0"/>
              </a:rPr>
              <a:t>người</a:t>
            </a:r>
            <a:r>
              <a:rPr lang="en-US" sz="2800" dirty="0">
                <a:solidFill>
                  <a:schemeClr val="accent1">
                    <a:lumMod val="75000"/>
                  </a:schemeClr>
                </a:solidFill>
                <a:latin typeface="Times New Roman" panose="02020603050405020304" pitchFamily="18" charset="0"/>
                <a:ea typeface="Calibri" panose="020F0502020204030204" pitchFamily="34" charset="0"/>
              </a:rPr>
              <a:t> (con </a:t>
            </a:r>
            <a:r>
              <a:rPr lang="en-US" sz="2800" dirty="0" err="1">
                <a:solidFill>
                  <a:schemeClr val="accent1">
                    <a:lumMod val="75000"/>
                  </a:schemeClr>
                </a:solidFill>
                <a:latin typeface="Times New Roman" panose="02020603050405020304" pitchFamily="18" charset="0"/>
                <a:ea typeface="Calibri" panose="020F0502020204030204" pitchFamily="34" charset="0"/>
              </a:rPr>
              <a:t>hà</a:t>
            </a:r>
            <a:r>
              <a:rPr lang="en-US" sz="2800" dirty="0">
                <a:solidFill>
                  <a:schemeClr val="accent1">
                    <a:lumMod val="75000"/>
                  </a:schemeClr>
                </a:solidFill>
                <a:latin typeface="Times New Roman" panose="02020603050405020304" pitchFamily="18" charset="0"/>
                <a:ea typeface="Calibri" panose="020F0502020204030204" pitchFamily="34" charset="0"/>
              </a:rPr>
              <a:t>, </a:t>
            </a:r>
            <a:r>
              <a:rPr lang="en-US" sz="2800" dirty="0" err="1">
                <a:solidFill>
                  <a:schemeClr val="accent1">
                    <a:lumMod val="75000"/>
                  </a:schemeClr>
                </a:solidFill>
                <a:latin typeface="Times New Roman" panose="02020603050405020304" pitchFamily="18" charset="0"/>
                <a:ea typeface="Calibri" panose="020F0502020204030204" pitchFamily="34" charset="0"/>
              </a:rPr>
              <a:t>mối</a:t>
            </a:r>
            <a:r>
              <a:rPr lang="en-US" sz="2800" dirty="0">
                <a:solidFill>
                  <a:schemeClr val="accent1">
                    <a:lumMod val="75000"/>
                  </a:schemeClr>
                </a:solidFill>
                <a:latin typeface="Times New Roman" panose="02020603050405020304" pitchFamily="18" charset="0"/>
                <a:ea typeface="Calibri" panose="020F0502020204030204" pitchFamily="34" charset="0"/>
              </a:rPr>
              <a:t>,...)</a:t>
            </a:r>
            <a:endParaRPr lang="en-US" sz="2800" dirty="0">
              <a:solidFill>
                <a:schemeClr val="accent1">
                  <a:lumMod val="7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504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787" y="91444"/>
            <a:ext cx="11409780" cy="3970318"/>
          </a:xfrm>
          <a:prstGeom prst="rect">
            <a:avLst/>
          </a:prstGeom>
          <a:solidFill>
            <a:schemeClr val="accent3">
              <a:lumMod val="20000"/>
              <a:lumOff val="80000"/>
            </a:schemeClr>
          </a:solidFill>
          <a:ln w="38100">
            <a:solidFill>
              <a:schemeClr val="tx1"/>
            </a:solidFill>
          </a:ln>
        </p:spPr>
        <p:txBody>
          <a:bodyPr wrap="square" rtlCol="0">
            <a:spAutoFit/>
          </a:bodyPr>
          <a:lstStyle/>
          <a:p>
            <a:r>
              <a:rPr lang="vi-VN" sz="3600" b="1" u="sng" dirty="0" smtClean="0">
                <a:latin typeface="+mj-lt"/>
              </a:rPr>
              <a:t>1. Tác </a:t>
            </a:r>
            <a:r>
              <a:rPr lang="vi-VN" sz="3600" b="1" u="sng" dirty="0" smtClean="0">
                <a:latin typeface="+mj-lt"/>
              </a:rPr>
              <a:t>hại</a:t>
            </a:r>
            <a:r>
              <a:rPr lang="en-US" sz="3600" b="1" u="sng" dirty="0">
                <a:latin typeface="+mj-lt"/>
              </a:rPr>
              <a:t> </a:t>
            </a:r>
            <a:r>
              <a:rPr lang="en-US" sz="3600" b="1" u="sng" dirty="0" err="1" smtClean="0">
                <a:latin typeface="Times New Roman" panose="02020603050405020304" pitchFamily="18" charset="0"/>
                <a:cs typeface="Times New Roman" panose="02020603050405020304" pitchFamily="18" charset="0"/>
              </a:rPr>
              <a:t>của</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động</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smtClean="0">
                <a:latin typeface="+mj-lt"/>
              </a:rPr>
              <a:t>Kí </a:t>
            </a:r>
            <a:r>
              <a:rPr lang="vi-VN" sz="3600" dirty="0">
                <a:latin typeface="+mj-lt"/>
              </a:rPr>
              <a:t>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 </a:t>
            </a:r>
            <a:r>
              <a:rPr lang="vi-VN" sz="3600" dirty="0">
                <a:latin typeface="+mj-lt"/>
              </a:rPr>
              <a:t>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Phá </a:t>
            </a:r>
            <a:r>
              <a:rPr lang="vi-VN" sz="3600" dirty="0">
                <a:latin typeface="+mj-lt"/>
              </a:rPr>
              <a:t>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Làm </a:t>
            </a:r>
            <a:r>
              <a:rPr lang="vi-VN" sz="3600" dirty="0">
                <a:latin typeface="+mj-lt"/>
              </a:rPr>
              <a:t>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573" y="87682"/>
            <a:ext cx="11411211" cy="461665"/>
          </a:xfrm>
          <a:prstGeom prst="rect">
            <a:avLst/>
          </a:prstGeom>
          <a:noFill/>
        </p:spPr>
        <p:txBody>
          <a:bodyPr wrap="square" rtlCol="0">
            <a:spAutoFit/>
          </a:bodyPr>
          <a:lstStyle/>
          <a:p>
            <a:r>
              <a:rPr lang="vi-VN" sz="2400" b="1" dirty="0" smtClean="0">
                <a:solidFill>
                  <a:srgbClr val="FF0000"/>
                </a:solidFill>
                <a:latin typeface="+mj-lt"/>
              </a:rPr>
              <a:t>3. Tìm hiểu các nhóm động vật có xương sống trong tự nhiên</a:t>
            </a:r>
            <a:endParaRPr lang="en-US" sz="2400" b="1" dirty="0">
              <a:solidFill>
                <a:srgbClr val="FF0000"/>
              </a:solidFill>
              <a:latin typeface="+mj-lt"/>
            </a:endParaRPr>
          </a:p>
        </p:txBody>
      </p:sp>
      <p:sp>
        <p:nvSpPr>
          <p:cNvPr id="3" name="Rectangle 2"/>
          <p:cNvSpPr/>
          <p:nvPr/>
        </p:nvSpPr>
        <p:spPr>
          <a:xfrm>
            <a:off x="16353" y="461055"/>
            <a:ext cx="12175647" cy="707886"/>
          </a:xfrm>
          <a:prstGeom prst="rect">
            <a:avLst/>
          </a:prstGeom>
        </p:spPr>
        <p:txBody>
          <a:bodyPr wrap="square">
            <a:spAutoFit/>
          </a:bodyPr>
          <a:lstStyle/>
          <a:p>
            <a:r>
              <a:rPr lang="vi-VN" sz="2000" b="1" dirty="0" smtClean="0">
                <a:solidFill>
                  <a:srgbClr val="0070C0"/>
                </a:solidFill>
              </a:rPr>
              <a:t>5. Em hãy quan </a:t>
            </a:r>
            <a:r>
              <a:rPr lang="vi-VN" sz="2000" b="1" dirty="0">
                <a:solidFill>
                  <a:srgbClr val="0070C0"/>
                </a:solidFill>
              </a:rPr>
              <a:t>sát hình 31.3, em hãy kể tên các nhóm động vật có xương sống. Xác định đặc điểm mỗi </a:t>
            </a:r>
            <a:r>
              <a:rPr lang="vi-VN" sz="2000" b="1" dirty="0" smtClean="0">
                <a:solidFill>
                  <a:srgbClr val="0070C0"/>
                </a:solidFill>
              </a:rPr>
              <a:t>nhóm để hoàn thành nội dung bảng sau đây:</a:t>
            </a:r>
            <a:endParaRPr lang="en-US" sz="2000" b="1" dirty="0">
              <a:solidFill>
                <a:srgbClr val="0070C0"/>
              </a:solidFill>
            </a:endParaRPr>
          </a:p>
        </p:txBody>
      </p:sp>
      <p:graphicFrame>
        <p:nvGraphicFramePr>
          <p:cNvPr id="4" name="Table 3"/>
          <p:cNvGraphicFramePr>
            <a:graphicFrameLocks noGrp="1"/>
          </p:cNvGraphicFramePr>
          <p:nvPr/>
        </p:nvGraphicFramePr>
        <p:xfrm>
          <a:off x="87681" y="1380694"/>
          <a:ext cx="4559474" cy="3785040"/>
        </p:xfrm>
        <a:graphic>
          <a:graphicData uri="http://schemas.openxmlformats.org/drawingml/2006/table">
            <a:tbl>
              <a:tblPr firstRow="1" bandRow="1">
                <a:tableStyleId>{5C22544A-7EE6-4342-B048-85BDC9FD1C3A}</a:tableStyleId>
              </a:tblPr>
              <a:tblGrid>
                <a:gridCol w="1446100"/>
                <a:gridCol w="1556687"/>
                <a:gridCol w="1556687"/>
              </a:tblGrid>
              <a:tr h="1184067">
                <a:tc>
                  <a:txBody>
                    <a:bodyPr/>
                    <a:lstStyle/>
                    <a:p>
                      <a:pPr algn="ctr"/>
                      <a:r>
                        <a:rPr lang="vi-VN" sz="2400" dirty="0" smtClean="0">
                          <a:latin typeface="+mj-lt"/>
                        </a:rPr>
                        <a:t>Các nhóm động vật có xương sống</a:t>
                      </a:r>
                      <a:endParaRPr lang="en-US" sz="2400" dirty="0">
                        <a:latin typeface="+mj-lt"/>
                      </a:endParaRPr>
                    </a:p>
                  </a:txBody>
                  <a:tcPr/>
                </a:tc>
                <a:tc>
                  <a:txBody>
                    <a:bodyPr/>
                    <a:lstStyle/>
                    <a:p>
                      <a:pPr algn="ctr"/>
                      <a:r>
                        <a:rPr lang="vi-VN" sz="2400" dirty="0" smtClean="0">
                          <a:latin typeface="+mj-lt"/>
                        </a:rPr>
                        <a:t>Môi trường sống</a:t>
                      </a:r>
                      <a:endParaRPr lang="en-US" sz="24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lt1"/>
                          </a:solidFill>
                          <a:latin typeface="+mn-lt"/>
                          <a:ea typeface="+mn-ea"/>
                          <a:cs typeface="+mn-cs"/>
                        </a:rPr>
                        <a:t>Đặc điểm của mỗi nhóm</a:t>
                      </a:r>
                      <a:endParaRPr lang="en-US" sz="2400" b="1" kern="1200" dirty="0" smtClean="0">
                        <a:solidFill>
                          <a:schemeClr val="lt1"/>
                        </a:solidFill>
                        <a:latin typeface="+mn-lt"/>
                        <a:ea typeface="+mn-ea"/>
                        <a:cs typeface="+mn-cs"/>
                      </a:endParaRPr>
                    </a:p>
                    <a:p>
                      <a:pPr algn="ctr"/>
                      <a:endParaRPr lang="en-US" sz="2400" dirty="0">
                        <a:latin typeface="+mj-lt"/>
                      </a:endParaRPr>
                    </a:p>
                  </a:txBody>
                  <a:tcPr/>
                </a:tc>
              </a:tr>
              <a:tr h="473626">
                <a:tc>
                  <a:txBody>
                    <a:bodyPr/>
                    <a:lstStyle/>
                    <a:p>
                      <a:endParaRPr lang="en-US" dirty="0"/>
                    </a:p>
                  </a:txBody>
                  <a:tcPr/>
                </a:tc>
                <a:tc>
                  <a:txBody>
                    <a:bodyPr/>
                    <a:lstStyle/>
                    <a:p>
                      <a:endParaRPr lang="en-US" dirty="0"/>
                    </a:p>
                  </a:txBody>
                  <a:tcPr/>
                </a:tc>
                <a:tc>
                  <a:txBody>
                    <a:bodyPr/>
                    <a:lstStyle/>
                    <a:p>
                      <a:endParaRPr lang="en-US" dirty="0"/>
                    </a:p>
                  </a:txBody>
                  <a:tcPr/>
                </a:tc>
              </a:tr>
              <a:tr h="473626">
                <a:tc>
                  <a:txBody>
                    <a:bodyPr/>
                    <a:lstStyle/>
                    <a:p>
                      <a:endParaRPr lang="en-US" dirty="0"/>
                    </a:p>
                  </a:txBody>
                  <a:tcPr/>
                </a:tc>
                <a:tc>
                  <a:txBody>
                    <a:bodyPr/>
                    <a:lstStyle/>
                    <a:p>
                      <a:endParaRPr lang="en-US" dirty="0"/>
                    </a:p>
                  </a:txBody>
                  <a:tcPr/>
                </a:tc>
                <a:tc>
                  <a:txBody>
                    <a:bodyPr/>
                    <a:lstStyle/>
                    <a:p>
                      <a:endParaRPr lang="en-US" dirty="0"/>
                    </a:p>
                  </a:txBody>
                  <a:tcPr/>
                </a:tc>
              </a:tr>
              <a:tr h="473626">
                <a:tc>
                  <a:txBody>
                    <a:bodyPr/>
                    <a:lstStyle/>
                    <a:p>
                      <a:endParaRPr lang="en-US" dirty="0"/>
                    </a:p>
                  </a:txBody>
                  <a:tcPr/>
                </a:tc>
                <a:tc>
                  <a:txBody>
                    <a:bodyPr/>
                    <a:lstStyle/>
                    <a:p>
                      <a:endParaRPr lang="en-US" dirty="0"/>
                    </a:p>
                  </a:txBody>
                  <a:tcPr/>
                </a:tc>
                <a:tc>
                  <a:txBody>
                    <a:bodyPr/>
                    <a:lstStyle/>
                    <a:p>
                      <a:endParaRPr lang="en-US" dirty="0"/>
                    </a:p>
                  </a:txBody>
                  <a:tcPr/>
                </a:tc>
              </a:tr>
              <a:tr h="443922">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5" name="Picture 4" descr="https://tech12h.com/sites/default/files/styles/inbody400/public/screenshot_11_106.png?itok=PTWzKCPg"/>
          <p:cNvPicPr/>
          <p:nvPr/>
        </p:nvPicPr>
        <p:blipFill>
          <a:blip r:embed="rId2"/>
          <a:srcRect/>
          <a:stretch>
            <a:fillRect/>
          </a:stretch>
        </p:blipFill>
        <p:spPr bwMode="auto">
          <a:xfrm>
            <a:off x="4753627" y="1257233"/>
            <a:ext cx="3608885" cy="2315286"/>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8362512" y="1011011"/>
            <a:ext cx="3524686" cy="2561507"/>
          </a:xfrm>
          <a:prstGeom prst="rect">
            <a:avLst/>
          </a:prstGeom>
        </p:spPr>
      </p:pic>
      <p:pic>
        <p:nvPicPr>
          <p:cNvPr id="7" name="Picture 6"/>
          <p:cNvPicPr>
            <a:picLocks noChangeAspect="1"/>
          </p:cNvPicPr>
          <p:nvPr/>
        </p:nvPicPr>
        <p:blipFill>
          <a:blip r:embed="rId4"/>
          <a:stretch>
            <a:fillRect/>
          </a:stretch>
        </p:blipFill>
        <p:spPr>
          <a:xfrm>
            <a:off x="8505172" y="3572518"/>
            <a:ext cx="3382026" cy="3264091"/>
          </a:xfrm>
          <a:prstGeom prst="rect">
            <a:avLst/>
          </a:prstGeom>
        </p:spPr>
      </p:pic>
      <p:pic>
        <p:nvPicPr>
          <p:cNvPr id="8" name="Picture 7" descr="https://tech12h.com/sites/default/files/styles/inbody400/public/screenshot_13_105.png?itok=96Gu735N"/>
          <p:cNvPicPr/>
          <p:nvPr/>
        </p:nvPicPr>
        <p:blipFill>
          <a:blip r:embed="rId5"/>
          <a:srcRect/>
          <a:stretch>
            <a:fillRect/>
          </a:stretch>
        </p:blipFill>
        <p:spPr bwMode="auto">
          <a:xfrm>
            <a:off x="4753626" y="3572518"/>
            <a:ext cx="3751546" cy="3264091"/>
          </a:xfrm>
          <a:prstGeom prst="rect">
            <a:avLst/>
          </a:prstGeom>
          <a:noFill/>
          <a:ln w="9525">
            <a:noFill/>
            <a:miter lim="800000"/>
            <a:headEnd/>
            <a:tailEnd/>
          </a:ln>
        </p:spPr>
      </p:pic>
      <p:sp>
        <p:nvSpPr>
          <p:cNvPr id="10" name="Rectangle 9"/>
          <p:cNvSpPr/>
          <p:nvPr/>
        </p:nvSpPr>
        <p:spPr>
          <a:xfrm>
            <a:off x="16353" y="5204563"/>
            <a:ext cx="4665943" cy="1200329"/>
          </a:xfrm>
          <a:prstGeom prst="rect">
            <a:avLst/>
          </a:prstGeom>
        </p:spPr>
        <p:txBody>
          <a:bodyPr wrap="square">
            <a:spAutoFit/>
          </a:bodyPr>
          <a:lstStyle/>
          <a:p>
            <a:r>
              <a:rPr lang="vi-VN" sz="2400" b="1" dirty="0">
                <a:solidFill>
                  <a:srgbClr val="0070C0"/>
                </a:solidFill>
              </a:rPr>
              <a:t>6/ Dựa vào đặc điểm nào để phân biệt nhóm động vật có xương </a:t>
            </a:r>
            <a:r>
              <a:rPr lang="vi-VN" sz="2400" b="1" dirty="0" smtClean="0">
                <a:solidFill>
                  <a:srgbClr val="0070C0"/>
                </a:solidFill>
              </a:rPr>
              <a:t>sống?</a:t>
            </a:r>
            <a:endParaRPr lang="en-US" sz="2400" b="1" dirty="0">
              <a:solidFill>
                <a:srgbClr val="0070C0"/>
              </a:solidFill>
            </a:endParaRPr>
          </a:p>
        </p:txBody>
      </p:sp>
      <p:pic>
        <p:nvPicPr>
          <p:cNvPr id="11" name="Picture 10"/>
          <p:cNvPicPr>
            <a:picLocks noChangeAspect="1"/>
          </p:cNvPicPr>
          <p:nvPr/>
        </p:nvPicPr>
        <p:blipFill>
          <a:blip r:embed="rId6"/>
          <a:stretch>
            <a:fillRect/>
          </a:stretch>
        </p:blipFill>
        <p:spPr>
          <a:xfrm>
            <a:off x="4340200" y="3108932"/>
            <a:ext cx="3511600" cy="640135"/>
          </a:xfrm>
          <a:prstGeom prst="rect">
            <a:avLst/>
          </a:prstGeom>
        </p:spPr>
      </p:pic>
    </p:spTree>
    <p:extLst>
      <p:ext uri="{BB962C8B-B14F-4D97-AF65-F5344CB8AC3E}">
        <p14:creationId xmlns:p14="http://schemas.microsoft.com/office/powerpoint/2010/main" val="18121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653" y="53265"/>
            <a:ext cx="11837096" cy="4154984"/>
          </a:xfrm>
          <a:prstGeom prst="rect">
            <a:avLst/>
          </a:prstGeom>
        </p:spPr>
        <p:txBody>
          <a:bodyPr wrap="square">
            <a:spAutoFit/>
          </a:bodyPr>
          <a:lstStyle/>
          <a:p>
            <a:pPr lvl="0"/>
            <a:r>
              <a:rPr lang="vi-VN" sz="2400" b="1" dirty="0">
                <a:solidFill>
                  <a:srgbClr val="0070C0"/>
                </a:solidFill>
                <a:latin typeface="Times New Roman" panose="02020603050405020304" pitchFamily="18" charset="0"/>
                <a:cs typeface="Times New Roman" panose="02020603050405020304" pitchFamily="18" charset="0"/>
              </a:rPr>
              <a:t>9. E</a:t>
            </a:r>
            <a:r>
              <a:rPr lang="en-US" sz="2400" b="1" dirty="0">
                <a:solidFill>
                  <a:srgbClr val="0070C0"/>
                </a:solidFill>
                <a:latin typeface="Times New Roman" panose="02020603050405020304" pitchFamily="18" charset="0"/>
                <a:cs typeface="Times New Roman" panose="02020603050405020304" pitchFamily="18" charset="0"/>
              </a:rPr>
              <a:t>m </a:t>
            </a:r>
            <a:r>
              <a:rPr lang="en-US" sz="2400" b="1" dirty="0" err="1">
                <a:solidFill>
                  <a:srgbClr val="0070C0"/>
                </a:solidFill>
                <a:latin typeface="Times New Roman" panose="02020603050405020304" pitchFamily="18" charset="0"/>
                <a:cs typeface="Times New Roman" panose="02020603050405020304" pitchFamily="18" charset="0"/>
              </a:rPr>
              <a:t>hãy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nêu</a:t>
            </a:r>
            <a:r>
              <a:rPr lang="en-US" sz="2400" b="1" dirty="0">
                <a:solidFill>
                  <a:srgbClr val="0070C0"/>
                </a:solidFill>
                <a:latin typeface="Times New Roman" panose="02020603050405020304" pitchFamily="18" charset="0"/>
                <a:cs typeface="Times New Roman" panose="02020603050405020304" pitchFamily="18" charset="0"/>
              </a:rPr>
              <a:t> con </a:t>
            </a:r>
            <a:r>
              <a:rPr lang="en-US" sz="2400" b="1" dirty="0" err="1">
                <a:solidFill>
                  <a:srgbClr val="0070C0"/>
                </a:solidFill>
                <a:latin typeface="Times New Roman" panose="02020603050405020304" pitchFamily="18" charset="0"/>
                <a:cs typeface="Times New Roman" panose="02020603050405020304" pitchFamily="18" charset="0"/>
              </a:rPr>
              <a:t>đường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nhiễm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bệnh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dịch</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hạch, giun đũa</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người</a:t>
            </a:r>
            <a:r>
              <a:rPr lang="en-US" sz="2400" b="1" dirty="0">
                <a:solidFill>
                  <a:srgbClr val="0070C0"/>
                </a:solidFill>
                <a:latin typeface="Times New Roman" panose="02020603050405020304" pitchFamily="18" charset="0"/>
                <a:cs typeface="Times New Roman" panose="02020603050405020304" pitchFamily="18" charset="0"/>
              </a:rPr>
              <a:t> </a:t>
            </a:r>
            <a:endParaRPr lang="vi-VN" sz="2400" b="1" dirty="0" smtClean="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a:p>
            <a:pPr lvl="0"/>
            <a:endParaRPr lang="vi-VN" sz="2400" b="1" dirty="0" smtClean="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a:p>
            <a:pPr lvl="0"/>
            <a:endParaRPr lang="vi-VN" sz="2400" b="1" dirty="0" smtClean="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a:p>
            <a:pPr lvl="0"/>
            <a:endParaRPr lang="vi-VN" sz="2400" b="1" dirty="0" smtClean="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a:p>
            <a:pPr lvl="0"/>
            <a:endParaRPr lang="vi-VN" sz="2400" b="1" dirty="0" smtClean="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a:p>
            <a:pPr lvl="0"/>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31985" y="596938"/>
            <a:ext cx="5381374" cy="3480035"/>
          </a:xfrm>
          <a:prstGeom prst="rect">
            <a:avLst/>
          </a:prstGeom>
        </p:spPr>
      </p:pic>
      <p:pic>
        <p:nvPicPr>
          <p:cNvPr id="5" name="Picture 4"/>
          <p:cNvPicPr>
            <a:picLocks noChangeAspect="1"/>
          </p:cNvPicPr>
          <p:nvPr/>
        </p:nvPicPr>
        <p:blipFill>
          <a:blip r:embed="rId3"/>
          <a:stretch>
            <a:fillRect/>
          </a:stretch>
        </p:blipFill>
        <p:spPr>
          <a:xfrm>
            <a:off x="6588690" y="728214"/>
            <a:ext cx="5329661" cy="3217485"/>
          </a:xfrm>
          <a:prstGeom prst="rect">
            <a:avLst/>
          </a:prstGeom>
        </p:spPr>
      </p:pic>
      <p:sp>
        <p:nvSpPr>
          <p:cNvPr id="6" name="Rectangle 5"/>
          <p:cNvSpPr/>
          <p:nvPr/>
        </p:nvSpPr>
        <p:spPr>
          <a:xfrm>
            <a:off x="338722" y="4467699"/>
            <a:ext cx="11272957" cy="830997"/>
          </a:xfrm>
          <a:prstGeom prst="rect">
            <a:avLst/>
          </a:prstGeom>
        </p:spPr>
        <p:txBody>
          <a:bodyPr wrap="square">
            <a:spAutoFit/>
          </a:bodyPr>
          <a:lstStyle/>
          <a:p>
            <a:pPr>
              <a:spcAft>
                <a:spcPts val="0"/>
              </a:spcAft>
            </a:pPr>
            <a:r>
              <a:rPr lang="en-US" sz="2400" b="1" dirty="0">
                <a:solidFill>
                  <a:schemeClr val="accent1">
                    <a:lumMod val="75000"/>
                  </a:schemeClr>
                </a:solidFill>
                <a:latin typeface="Times New Roman" panose="02020603050405020304" pitchFamily="18" charset="0"/>
                <a:ea typeface="Calibri" panose="020F0502020204030204" pitchFamily="34" charset="0"/>
              </a:rPr>
              <a:t>Con </a:t>
            </a:r>
            <a:r>
              <a:rPr lang="en-US" sz="2400" b="1" dirty="0" err="1">
                <a:solidFill>
                  <a:schemeClr val="accent1">
                    <a:lumMod val="75000"/>
                  </a:schemeClr>
                </a:solidFill>
                <a:latin typeface="Times New Roman" panose="02020603050405020304" pitchFamily="18" charset="0"/>
                <a:ea typeface="Calibri" panose="020F0502020204030204" pitchFamily="34" charset="0"/>
              </a:rPr>
              <a:t>đường</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lây</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nhiễm</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bệnh</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dịch</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hạch</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Chuột</a:t>
            </a:r>
            <a:r>
              <a:rPr lang="en-US" sz="2400" b="1" dirty="0">
                <a:solidFill>
                  <a:schemeClr val="accent1">
                    <a:lumMod val="75000"/>
                  </a:schemeClr>
                </a:solidFill>
                <a:latin typeface="Times New Roman" panose="02020603050405020304" pitchFamily="18" charset="0"/>
                <a:ea typeface="Calibri" panose="020F0502020204030204" pitchFamily="34" charset="0"/>
              </a:rPr>
              <a:t> --&gt; </a:t>
            </a:r>
            <a:r>
              <a:rPr lang="en-US" sz="2400" b="1" dirty="0" err="1">
                <a:solidFill>
                  <a:schemeClr val="accent1">
                    <a:lumMod val="75000"/>
                  </a:schemeClr>
                </a:solidFill>
                <a:latin typeface="Times New Roman" panose="02020603050405020304" pitchFamily="18" charset="0"/>
                <a:ea typeface="Calibri" panose="020F0502020204030204" pitchFamily="34" charset="0"/>
              </a:rPr>
              <a:t>Bọ</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chét</a:t>
            </a:r>
            <a:r>
              <a:rPr lang="en-US" sz="2400" b="1" dirty="0">
                <a:solidFill>
                  <a:schemeClr val="accent1">
                    <a:lumMod val="75000"/>
                  </a:schemeClr>
                </a:solidFill>
                <a:latin typeface="Times New Roman" panose="02020603050405020304" pitchFamily="18" charset="0"/>
                <a:ea typeface="Calibri" panose="020F0502020204030204" pitchFamily="34" charset="0"/>
              </a:rPr>
              <a:t> --&gt; </a:t>
            </a:r>
            <a:r>
              <a:rPr lang="en-US" sz="2400" b="1" dirty="0" err="1">
                <a:solidFill>
                  <a:schemeClr val="accent1">
                    <a:lumMod val="75000"/>
                  </a:schemeClr>
                </a:solidFill>
                <a:latin typeface="Times New Roman" panose="02020603050405020304" pitchFamily="18" charset="0"/>
                <a:ea typeface="Calibri" panose="020F0502020204030204" pitchFamily="34" charset="0"/>
              </a:rPr>
              <a:t>vết</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đốt</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côn</a:t>
            </a:r>
            <a:r>
              <a:rPr lang="en-US" sz="2400" b="1" dirty="0">
                <a:solidFill>
                  <a:schemeClr val="accent1">
                    <a:lumMod val="75000"/>
                  </a:schemeClr>
                </a:solidFill>
                <a:latin typeface="Times New Roman" panose="02020603050405020304" pitchFamily="18" charset="0"/>
                <a:ea typeface="Calibri" panose="020F0502020204030204" pitchFamily="34" charset="0"/>
              </a:rPr>
              <a:t> </a:t>
            </a:r>
            <a:r>
              <a:rPr lang="en-US" sz="2400" b="1" dirty="0" err="1">
                <a:solidFill>
                  <a:schemeClr val="accent1">
                    <a:lumMod val="75000"/>
                  </a:schemeClr>
                </a:solidFill>
                <a:latin typeface="Times New Roman" panose="02020603050405020304" pitchFamily="18" charset="0"/>
                <a:ea typeface="Calibri" panose="020F0502020204030204" pitchFamily="34" charset="0"/>
              </a:rPr>
              <a:t>trùng</a:t>
            </a:r>
            <a:r>
              <a:rPr lang="en-US" sz="2400" b="1" dirty="0">
                <a:solidFill>
                  <a:schemeClr val="accent1">
                    <a:lumMod val="75000"/>
                  </a:schemeClr>
                </a:solidFill>
                <a:latin typeface="Times New Roman" panose="02020603050405020304" pitchFamily="18" charset="0"/>
                <a:ea typeface="Calibri" panose="020F0502020204030204" pitchFamily="34" charset="0"/>
              </a:rPr>
              <a:t> ở </a:t>
            </a:r>
            <a:r>
              <a:rPr lang="en-US" sz="2400" b="1" dirty="0" err="1">
                <a:solidFill>
                  <a:schemeClr val="accent1">
                    <a:lumMod val="75000"/>
                  </a:schemeClr>
                </a:solidFill>
                <a:latin typeface="Times New Roman" panose="02020603050405020304" pitchFamily="18" charset="0"/>
                <a:ea typeface="Calibri" panose="020F0502020204030204" pitchFamily="34" charset="0"/>
              </a:rPr>
              <a:t>người</a:t>
            </a:r>
            <a:r>
              <a:rPr lang="en-US" sz="2400" b="1" dirty="0">
                <a:solidFill>
                  <a:schemeClr val="accent1">
                    <a:lumMod val="75000"/>
                  </a:schemeClr>
                </a:solidFill>
                <a:latin typeface="Times New Roman" panose="02020603050405020304" pitchFamily="18" charset="0"/>
                <a:ea typeface="Calibri" panose="020F0502020204030204" pitchFamily="34" charset="0"/>
              </a:rPr>
              <a:t> --&gt; con </a:t>
            </a:r>
            <a:r>
              <a:rPr lang="en-US" sz="2400" b="1" dirty="0" err="1">
                <a:solidFill>
                  <a:schemeClr val="accent1">
                    <a:lumMod val="75000"/>
                  </a:schemeClr>
                </a:solidFill>
                <a:latin typeface="Times New Roman" panose="02020603050405020304" pitchFamily="18" charset="0"/>
                <a:ea typeface="Calibri" panose="020F0502020204030204" pitchFamily="34" charset="0"/>
              </a:rPr>
              <a:t>người</a:t>
            </a:r>
            <a:endParaRPr lang="en-US" sz="2800" b="1" dirty="0">
              <a:solidFill>
                <a:schemeClr val="accent1">
                  <a:lumMod val="7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9086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65761"/>
            <a:ext cx="12050038" cy="5016758"/>
          </a:xfrm>
          <a:prstGeom prst="rect">
            <a:avLst/>
          </a:prstGeom>
          <a:solidFill>
            <a:schemeClr val="accent3">
              <a:lumMod val="20000"/>
              <a:lumOff val="80000"/>
            </a:schemeClr>
          </a:solidFill>
          <a:ln w="38100">
            <a:solidFill>
              <a:schemeClr val="tx1"/>
            </a:solidFill>
          </a:ln>
        </p:spPr>
        <p:txBody>
          <a:bodyPr wrap="square" rtlCol="0">
            <a:spAutoFit/>
          </a:bodyPr>
          <a:lstStyle/>
          <a:p>
            <a:r>
              <a:rPr lang="vi-VN" sz="3200" b="1" u="sng" dirty="0">
                <a:latin typeface="+mj-lt"/>
              </a:rPr>
              <a:t>Biện pháp phòng trừ động vật gây hại:</a:t>
            </a:r>
            <a:endParaRPr lang="en-US" sz="3200" dirty="0">
              <a:latin typeface="+mj-lt"/>
            </a:endParaRPr>
          </a:p>
          <a:p>
            <a:pPr marL="457200" indent="-457200">
              <a:buFont typeface="Wingdings" panose="05000000000000000000" pitchFamily="2" charset="2"/>
              <a:buChar char="v"/>
            </a:pPr>
            <a:r>
              <a:rPr lang="vi-VN" sz="3200" b="1" dirty="0" smtClean="0">
                <a:latin typeface="+mj-lt"/>
              </a:rPr>
              <a:t>­</a:t>
            </a:r>
            <a:r>
              <a:rPr lang="vi-VN" sz="3200" dirty="0" smtClean="0">
                <a:latin typeface="+mj-lt"/>
              </a:rPr>
              <a:t> </a:t>
            </a:r>
            <a:r>
              <a:rPr lang="vi-VN" sz="3200" b="1" dirty="0" smtClean="0">
                <a:latin typeface="+mj-lt"/>
              </a:rPr>
              <a:t>Giun sán</a:t>
            </a:r>
            <a:r>
              <a:rPr lang="vi-VN" sz="3200" dirty="0" smtClean="0">
                <a:latin typeface="+mj-lt"/>
              </a:rPr>
              <a:t> </a:t>
            </a:r>
            <a:endParaRPr lang="en-US" sz="3200" dirty="0" smtClean="0">
              <a:latin typeface="+mj-lt"/>
            </a:endParaRPr>
          </a:p>
          <a:p>
            <a:r>
              <a:rPr lang="en-US" sz="3200" dirty="0" smtClean="0">
                <a:latin typeface="+mj-lt"/>
              </a:rPr>
              <a:t>- </a:t>
            </a:r>
            <a:r>
              <a:rPr lang="vi-VN" sz="3200" dirty="0" smtClean="0">
                <a:latin typeface="+mj-lt"/>
              </a:rPr>
              <a:t>Vệ </a:t>
            </a:r>
            <a:r>
              <a:rPr lang="vi-VN" sz="3200" dirty="0">
                <a:latin typeface="+mj-lt"/>
              </a:rPr>
              <a:t>sinh sạch sẽ cơ thể, tay chân.</a:t>
            </a:r>
            <a:endParaRPr lang="en-US" sz="3200" dirty="0">
              <a:latin typeface="+mj-lt"/>
            </a:endParaRPr>
          </a:p>
          <a:p>
            <a:r>
              <a:rPr lang="vi-VN" sz="3200" dirty="0">
                <a:latin typeface="+mj-lt"/>
              </a:rPr>
              <a:t>- Ăn chín uống sôi.</a:t>
            </a:r>
            <a:endParaRPr lang="en-US" sz="3200" dirty="0">
              <a:latin typeface="+mj-lt"/>
            </a:endParaRPr>
          </a:p>
          <a:p>
            <a:r>
              <a:rPr lang="vi-VN" sz="3200" dirty="0">
                <a:latin typeface="+mj-lt"/>
              </a:rPr>
              <a:t>- Tẩy giun định kì.</a:t>
            </a:r>
            <a:endParaRPr lang="en-US" sz="3200" dirty="0">
              <a:latin typeface="+mj-lt"/>
            </a:endParaRPr>
          </a:p>
          <a:p>
            <a:pPr marL="457200" indent="-457200">
              <a:buFont typeface="Wingdings" panose="05000000000000000000" pitchFamily="2" charset="2"/>
              <a:buChar char="v"/>
            </a:pPr>
            <a:r>
              <a:rPr lang="vi-VN" sz="3200" dirty="0" smtClean="0">
                <a:latin typeface="+mj-lt"/>
              </a:rPr>
              <a:t>Tiêu </a:t>
            </a:r>
            <a:r>
              <a:rPr lang="vi-VN" sz="3200" dirty="0">
                <a:latin typeface="+mj-lt"/>
              </a:rPr>
              <a:t>diệt những động vật là trung gian truyền bệnh.</a:t>
            </a:r>
            <a:endParaRPr lang="en-US" sz="3200" dirty="0">
              <a:latin typeface="+mj-lt"/>
            </a:endParaRPr>
          </a:p>
          <a:p>
            <a:pPr marL="457200" indent="-457200">
              <a:buFont typeface="Wingdings" panose="05000000000000000000" pitchFamily="2" charset="2"/>
              <a:buChar char="v"/>
            </a:pPr>
            <a:r>
              <a:rPr lang="vi-VN" sz="3200" dirty="0" smtClean="0">
                <a:latin typeface="+mj-lt"/>
              </a:rPr>
              <a:t>Sử </a:t>
            </a:r>
            <a:r>
              <a:rPr lang="vi-VN" sz="3200" dirty="0">
                <a:latin typeface="+mj-lt"/>
              </a:rPr>
              <a:t>dụng thuốc bảo vệ thực vật để tiêu diệt một số loại cô trùng hại thực vật.</a:t>
            </a:r>
            <a:endParaRPr lang="en-US" sz="3200" dirty="0">
              <a:latin typeface="+mj-lt"/>
            </a:endParaRPr>
          </a:p>
          <a:p>
            <a:pPr marL="457200" indent="-457200">
              <a:buFont typeface="Wingdings" panose="05000000000000000000" pitchFamily="2" charset="2"/>
              <a:buChar char="v"/>
            </a:pPr>
            <a:r>
              <a:rPr lang="vi-VN" sz="3200" dirty="0" smtClean="0">
                <a:latin typeface="+mj-lt"/>
              </a:rPr>
              <a:t>Sử </a:t>
            </a:r>
            <a:r>
              <a:rPr lang="vi-VN" sz="3200" dirty="0">
                <a:latin typeface="+mj-lt"/>
              </a:rPr>
              <a:t>dụng đấu tranh sinh học để bảo vệ những loài có ích cho con người.</a:t>
            </a:r>
            <a:endParaRPr lang="en-US" sz="3200" dirty="0">
              <a:latin typeface="+mj-lt"/>
            </a:endParaRPr>
          </a:p>
        </p:txBody>
      </p:sp>
      <p:sp>
        <p:nvSpPr>
          <p:cNvPr id="2" name="Rectangle 1"/>
          <p:cNvSpPr/>
          <p:nvPr/>
        </p:nvSpPr>
        <p:spPr>
          <a:xfrm>
            <a:off x="251236" y="114264"/>
            <a:ext cx="11165521" cy="492443"/>
          </a:xfrm>
          <a:prstGeom prst="rect">
            <a:avLst/>
          </a:prstGeom>
        </p:spPr>
        <p:txBody>
          <a:bodyPr wrap="square">
            <a:spAutoFit/>
          </a:bodyPr>
          <a:lstStyle/>
          <a:p>
            <a:pPr lvl="0"/>
            <a:r>
              <a:rPr lang="vi-VN" sz="2600" b="1" dirty="0">
                <a:solidFill>
                  <a:srgbClr val="0070C0"/>
                </a:solidFill>
                <a:latin typeface="Times New Roman" panose="02020603050405020304" pitchFamily="18" charset="0"/>
                <a:cs typeface="Times New Roman" panose="02020603050405020304" pitchFamily="18" charset="0"/>
              </a:rPr>
              <a:t>10. Nêu các b</a:t>
            </a:r>
            <a:r>
              <a:rPr lang="en-US" sz="2600" b="1" dirty="0" err="1">
                <a:solidFill>
                  <a:srgbClr val="0070C0"/>
                </a:solidFill>
                <a:latin typeface="Times New Roman" panose="02020603050405020304" pitchFamily="18" charset="0"/>
                <a:cs typeface="Times New Roman" panose="02020603050405020304" pitchFamily="18" charset="0"/>
              </a:rPr>
              <a:t>iện</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pháp</a:t>
            </a:r>
            <a:r>
              <a:rPr lang="vi-VN"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phòng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trừ</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động</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vật</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gây</a:t>
            </a:r>
            <a:r>
              <a:rPr lang="en-US" sz="2600" b="1" dirty="0">
                <a:solidFill>
                  <a:srgbClr val="0070C0"/>
                </a:solidFill>
                <a:latin typeface="Times New Roman" panose="02020603050405020304" pitchFamily="18" charset="0"/>
                <a:cs typeface="Times New Roman" panose="02020603050405020304" pitchFamily="18" charset="0"/>
              </a:rPr>
              <a:t> </a:t>
            </a:r>
            <a:r>
              <a:rPr lang="en-US" sz="2600" b="1" dirty="0" err="1">
                <a:solidFill>
                  <a:srgbClr val="0070C0"/>
                </a:solidFill>
                <a:latin typeface="Times New Roman" panose="02020603050405020304" pitchFamily="18" charset="0"/>
                <a:cs typeface="Times New Roman" panose="02020603050405020304" pitchFamily="18" charset="0"/>
              </a:rPr>
              <a:t>hại</a:t>
            </a:r>
            <a:endParaRPr lang="en-US" sz="2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2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fontScale="90000"/>
          </a:bodyPr>
          <a:lstStyle/>
          <a:p>
            <a:pPr algn="l" eaLnBrk="1" hangingPunct="1"/>
            <a:r>
              <a:rPr lang="vi-VN" altLang="en-US" sz="3600" b="1" dirty="0" smtClean="0">
                <a:solidFill>
                  <a:srgbClr val="FF0000"/>
                </a:solidFill>
                <a:latin typeface="Times New Roman" panose="02020603050405020304" pitchFamily="18" charset="0"/>
                <a:cs typeface="Times New Roman" panose="02020603050405020304" pitchFamily="18" charset="0"/>
              </a:rPr>
              <a:t>2. </a:t>
            </a:r>
            <a:r>
              <a:rPr lang="en-US" altLang="en-US" sz="3600" b="1" dirty="0" err="1" smtClean="0">
                <a:solidFill>
                  <a:srgbClr val="FF0000"/>
                </a:solidFill>
                <a:latin typeface="Times New Roman" panose="02020603050405020304" pitchFamily="18" charset="0"/>
                <a:cs typeface="Times New Roman" panose="02020603050405020304" pitchFamily="18" charset="0"/>
              </a:rPr>
              <a:t>Vai</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4138750" cy="719092"/>
          </a:xfrm>
          <a:noFill/>
          <a:ln w="38100">
            <a:noFill/>
          </a:ln>
        </p:spPr>
        <p:txBody>
          <a:bodyPr>
            <a:normAutofit/>
          </a:bodyPr>
          <a:lstStyle/>
          <a:p>
            <a:pPr algn="l" eaLnBrk="1" hangingPunct="1"/>
            <a:r>
              <a:rPr lang="vi-VN" altLang="en-US" sz="2400" b="1" dirty="0">
                <a:solidFill>
                  <a:srgbClr val="FF0000"/>
                </a:solidFill>
                <a:latin typeface="Times New Roman" panose="02020603050405020304" pitchFamily="18" charset="0"/>
                <a:cs typeface="Times New Roman" panose="02020603050405020304" pitchFamily="18" charset="0"/>
              </a:rPr>
              <a:t>2</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Vai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trò</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12734" y="529358"/>
            <a:ext cx="12275507" cy="1569660"/>
          </a:xfrm>
          <a:prstGeom prst="rect">
            <a:avLst/>
          </a:prstGeom>
          <a:noFill/>
        </p:spPr>
        <p:txBody>
          <a:bodyPr wrap="square" rtlCol="0">
            <a:spAutoFit/>
          </a:bodyPr>
          <a:lstStyle/>
          <a:p>
            <a:r>
              <a:rPr lang="vi-VN" sz="2400" b="1" dirty="0" smtClean="0">
                <a:solidFill>
                  <a:srgbClr val="0070C0"/>
                </a:solidFill>
              </a:rPr>
              <a:t>Em hãy quan sát  Hình ảnh trang 146 và với kiến thức thực tế để hoàn thành nội dung bảng sau đây: </a:t>
            </a:r>
          </a:p>
          <a:p>
            <a:pPr algn="ctr"/>
            <a:r>
              <a:rPr lang="vi-VN" sz="2400" b="1" dirty="0" smtClean="0">
                <a:solidFill>
                  <a:srgbClr val="FF0000"/>
                </a:solidFill>
                <a:latin typeface="Times New Roman" panose="02020603050405020304" pitchFamily="18" charset="0"/>
                <a:cs typeface="Times New Roman" panose="02020603050405020304" pitchFamily="18" charset="0"/>
              </a:rPr>
              <a:t>V</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trò</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đối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vi-VN" sz="2400" b="1" dirty="0" smtClean="0">
                <a:solidFill>
                  <a:srgbClr val="FF0000"/>
                </a:solidFill>
                <a:latin typeface="Times New Roman" panose="02020603050405020304" pitchFamily="18" charset="0"/>
                <a:cs typeface="Times New Roman" panose="02020603050405020304" pitchFamily="18" charset="0"/>
              </a:rPr>
              <a:t>người.</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sz="2400" b="1" dirty="0">
              <a:solidFill>
                <a:srgbClr val="0070C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89409149"/>
              </p:ext>
            </p:extLst>
          </p:nvPr>
        </p:nvGraphicFramePr>
        <p:xfrm>
          <a:off x="237995" y="1706802"/>
          <a:ext cx="11624153" cy="5151198"/>
        </p:xfrm>
        <a:graphic>
          <a:graphicData uri="http://schemas.openxmlformats.org/drawingml/2006/table">
            <a:tbl>
              <a:tblPr firstRow="1" bandRow="1">
                <a:tableStyleId>{5940675A-B579-460E-94D1-54222C63F5DA}</a:tableStyleId>
              </a:tblPr>
              <a:tblGrid>
                <a:gridCol w="1244056"/>
                <a:gridCol w="6505380"/>
                <a:gridCol w="3874717"/>
              </a:tblGrid>
              <a:tr h="165796">
                <a:tc>
                  <a:txBody>
                    <a:bodyPr/>
                    <a:lstStyle/>
                    <a:p>
                      <a:r>
                        <a:rPr lang="en-US" sz="2000" b="1" dirty="0" smtClean="0">
                          <a:latin typeface="Times New Roman" pitchFamily="18" charset="0"/>
                          <a:cs typeface="Times New Roman" pitchFamily="18" charset="0"/>
                        </a:rPr>
                        <a:t>STT</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Vai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trò</a:t>
                      </a:r>
                      <a:r>
                        <a:rPr lang="en-US" sz="2000" b="1" baseline="0" dirty="0" smtClean="0">
                          <a:latin typeface="Times New Roman" pitchFamily="18" charset="0"/>
                          <a:cs typeface="Times New Roman" pitchFamily="18" charset="0"/>
                        </a:rPr>
                        <a:t> – </a:t>
                      </a:r>
                      <a:r>
                        <a:rPr lang="en-US" sz="2000" b="1" baseline="0" dirty="0" err="1" smtClean="0">
                          <a:latin typeface="Times New Roman" pitchFamily="18" charset="0"/>
                          <a:cs typeface="Times New Roman" pitchFamily="18" charset="0"/>
                        </a:rPr>
                        <a:t>Có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Tên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động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vật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tr>
              <a:tr h="382909">
                <a:tc>
                  <a:txBody>
                    <a:bodyPr/>
                    <a:lstStyle/>
                    <a:p>
                      <a:r>
                        <a:rPr lang="en-US" sz="2000" dirty="0" smtClean="0">
                          <a:latin typeface="Times New Roman" pitchFamily="18" charset="0"/>
                          <a:cs typeface="Times New Roman" pitchFamily="18" charset="0"/>
                        </a:rPr>
                        <a:t>1</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cung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nguyên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liệu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con </a:t>
                      </a:r>
                      <a:r>
                        <a:rPr lang="en-US" sz="2000" baseline="0" dirty="0" err="1" smtClean="0">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rowSpan="3">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dùng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rowSpan="2">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Học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cứu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khoa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a:txBody>
                    <a:bodyPr/>
                    <a:lstStyle/>
                    <a:p>
                      <a:r>
                        <a:rPr lang="en-US" sz="2000" dirty="0" smtClean="0">
                          <a:latin typeface="Times New Roman" pitchFamily="18" charset="0"/>
                          <a:cs typeface="Times New Roman" pitchFamily="18" charset="0"/>
                        </a:rPr>
                        <a:t>3</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hỗ</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người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trong</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rowSpan="4">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-Lao </a:t>
                      </a:r>
                      <a:r>
                        <a:rPr lang="en-US" sz="2000" dirty="0" err="1" smtClean="0">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Giải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trí</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r h="382909">
                <a:tc vMerge="1">
                  <a:txBody>
                    <a:bodyPr/>
                    <a:lstStyle/>
                    <a:p>
                      <a:endParaRPr lang="en-US" sz="2000" dirty="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Bảo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vệ</a:t>
                      </a:r>
                      <a:r>
                        <a:rPr lang="en-US" sz="2000" baseline="0" dirty="0" smtClean="0">
                          <a:latin typeface="Times New Roman" pitchFamily="18" charset="0"/>
                          <a:cs typeface="Times New Roman" pitchFamily="18" charset="0"/>
                        </a:rPr>
                        <a:t> an </a:t>
                      </a:r>
                      <a:r>
                        <a:rPr lang="en-US" sz="2000" baseline="0" dirty="0" err="1" smtClean="0">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tr>
            </a:tbl>
          </a:graphicData>
        </a:graphic>
      </p:graphicFrame>
    </p:spTree>
    <p:extLst>
      <p:ext uri="{BB962C8B-B14F-4D97-AF65-F5344CB8AC3E}">
        <p14:creationId xmlns:p14="http://schemas.microsoft.com/office/powerpoint/2010/main" val="1590760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340258" y="0"/>
            <a:ext cx="5322850" cy="3412454"/>
          </a:xfrm>
        </p:spPr>
      </p:pic>
      <p:pic>
        <p:nvPicPr>
          <p:cNvPr id="23556" name="Picture 4" descr="tải xuống (1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426" y="3615937"/>
            <a:ext cx="4860655" cy="307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258" y="3505288"/>
            <a:ext cx="5322850" cy="307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427" y="271486"/>
            <a:ext cx="5020364" cy="267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57400" y="186956"/>
            <a:ext cx="8229600" cy="868362"/>
          </a:xfrm>
        </p:spPr>
        <p:txBody>
          <a:bodyPr/>
          <a:lstStyle/>
          <a:p>
            <a:pPr algn="ctr" eaLnBrk="1" hangingPunct="1"/>
            <a:r>
              <a:rPr lang="en-US" altLang="en-US" sz="3600" dirty="0" err="1">
                <a:solidFill>
                  <a:srgbClr val="FF0000"/>
                </a:solidFill>
                <a:latin typeface="Times New Roman" panose="02020603050405020304" pitchFamily="18" charset="0"/>
                <a:cs typeface="Times New Roman" panose="02020603050405020304" pitchFamily="18" charset="0"/>
              </a:rPr>
              <a:t>Dùng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làm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thí</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nghiệm</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pic>
        <p:nvPicPr>
          <p:cNvPr id="24579" name="Content Placeholder 3" descr="rung-minh-chuyen-thu-nghiem-hoa-chat-tren-dong-va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55934" y="3933172"/>
            <a:ext cx="5837129" cy="2924828"/>
          </a:xfrm>
        </p:spPr>
      </p:pic>
      <p:pic>
        <p:nvPicPr>
          <p:cNvPr id="24580" name="Picture 4" descr="h4-14648679311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62" y="1055317"/>
            <a:ext cx="4586581" cy="287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1055317"/>
            <a:ext cx="5240055" cy="293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76825" y="217116"/>
            <a:ext cx="5483270" cy="3440483"/>
          </a:xfrm>
        </p:spPr>
      </p:pic>
      <p:pic>
        <p:nvPicPr>
          <p:cNvPr id="25604" name="Picture 4" descr="tải xuống (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700" y="217116"/>
            <a:ext cx="5966164" cy="330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1700" y="3657599"/>
            <a:ext cx="5966164"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25" y="3657599"/>
            <a:ext cx="5483270"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04171" y="311062"/>
            <a:ext cx="5256203" cy="5050077"/>
          </a:xfrm>
        </p:spPr>
      </p:pic>
      <p:pic>
        <p:nvPicPr>
          <p:cNvPr id="26628" name="Picture 4" descr="images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297" y="311061"/>
            <a:ext cx="5350700" cy="505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smtClean="0">
                <a:solidFill>
                  <a:srgbClr val="FF0000"/>
                </a:solidFill>
                <a:latin typeface="Times New Roman" pitchFamily="18" charset="0"/>
                <a:cs typeface="Times New Roman" pitchFamily="18" charset="0"/>
              </a:rPr>
              <a:t>Vai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76289080"/>
              </p:ext>
            </p:extLst>
          </p:nvPr>
        </p:nvGraphicFramePr>
        <p:xfrm>
          <a:off x="0" y="683308"/>
          <a:ext cx="12100141" cy="6230166"/>
        </p:xfrm>
        <a:graphic>
          <a:graphicData uri="http://schemas.openxmlformats.org/drawingml/2006/table">
            <a:tbl>
              <a:tblPr firstRow="1" bandRow="1">
                <a:tableStyleId>{5940675A-B579-460E-94D1-54222C63F5DA}</a:tableStyleId>
              </a:tblPr>
              <a:tblGrid>
                <a:gridCol w="880011">
                  <a:extLst>
                    <a:ext uri="{9D8B030D-6E8A-4147-A177-3AD203B41FA5}">
                      <a16:colId xmlns="" xmlns:a16="http://schemas.microsoft.com/office/drawing/2014/main" val="20000"/>
                    </a:ext>
                  </a:extLst>
                </a:gridCol>
                <a:gridCol w="6585501">
                  <a:extLst>
                    <a:ext uri="{9D8B030D-6E8A-4147-A177-3AD203B41FA5}">
                      <a16:colId xmlns="" xmlns:a16="http://schemas.microsoft.com/office/drawing/2014/main" val="20001"/>
                    </a:ext>
                  </a:extLst>
                </a:gridCol>
                <a:gridCol w="4634629">
                  <a:extLst>
                    <a:ext uri="{9D8B030D-6E8A-4147-A177-3AD203B41FA5}">
                      <a16:colId xmlns="" xmlns:a16="http://schemas.microsoft.com/office/drawing/2014/main" val="20002"/>
                    </a:ext>
                  </a:extLst>
                </a:gridCol>
              </a:tblGrid>
              <a:tr h="640096">
                <a:tc>
                  <a:txBody>
                    <a:bodyPr/>
                    <a:lstStyle/>
                    <a:p>
                      <a:r>
                        <a:rPr lang="en-US" sz="2400" b="1" dirty="0" smtClean="0">
                          <a:latin typeface="Times New Roman" pitchFamily="18" charset="0"/>
                          <a:cs typeface="Times New Roman" pitchFamily="18" charset="0"/>
                        </a:rPr>
                        <a:t>STT</a:t>
                      </a:r>
                      <a:endParaRPr lang="en-US" sz="2400" b="1" dirty="0">
                        <a:latin typeface="Times New Roman" pitchFamily="18" charset="0"/>
                        <a:cs typeface="Times New Roman" pitchFamily="18" charset="0"/>
                      </a:endParaRPr>
                    </a:p>
                  </a:txBody>
                  <a:tcPr marT="45723" marB="45723"/>
                </a:tc>
                <a:tc>
                  <a:txBody>
                    <a:bodyPr/>
                    <a:lstStyle/>
                    <a:p>
                      <a:pPr algn="ctr"/>
                      <a:r>
                        <a:rPr lang="en-US" sz="2400" b="1" dirty="0" err="1" smtClean="0">
                          <a:latin typeface="Times New Roman" pitchFamily="18" charset="0"/>
                          <a:cs typeface="Times New Roman" pitchFamily="18" charset="0"/>
                        </a:rPr>
                        <a:t>Vai</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trò</a:t>
                      </a:r>
                      <a:r>
                        <a:rPr lang="en-US" sz="2400" b="1" baseline="0" dirty="0" smtClean="0">
                          <a:latin typeface="Times New Roman" pitchFamily="18" charset="0"/>
                          <a:cs typeface="Times New Roman" pitchFamily="18" charset="0"/>
                        </a:rPr>
                        <a:t> – </a:t>
                      </a:r>
                      <a:r>
                        <a:rPr lang="en-US" sz="2400" b="1" baseline="0" dirty="0" err="1" smtClean="0">
                          <a:latin typeface="Times New Roman" pitchFamily="18" charset="0"/>
                          <a:cs typeface="Times New Roman" pitchFamily="18" charset="0"/>
                        </a:rPr>
                        <a:t>Có</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lợi</a:t>
                      </a:r>
                      <a:endParaRPr lang="en-US" sz="2400" b="1" dirty="0">
                        <a:latin typeface="Times New Roman" pitchFamily="18" charset="0"/>
                        <a:cs typeface="Times New Roman" pitchFamily="18" charset="0"/>
                      </a:endParaRPr>
                    </a:p>
                  </a:txBody>
                  <a:tcPr marT="45723" marB="45723"/>
                </a:tc>
                <a:tc>
                  <a:txBody>
                    <a:bodyPr/>
                    <a:lstStyle/>
                    <a:p>
                      <a:pPr algn="ctr"/>
                      <a:r>
                        <a:rPr lang="en-US" sz="2400" b="1" dirty="0" err="1" smtClean="0">
                          <a:latin typeface="Times New Roman" pitchFamily="18" charset="0"/>
                          <a:cs typeface="Times New Roman" pitchFamily="18" charset="0"/>
                        </a:rPr>
                        <a:t>Tên</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động</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vật</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đại</a:t>
                      </a:r>
                      <a:r>
                        <a:rPr lang="en-US" sz="2400" b="1" baseline="0" dirty="0" smtClean="0">
                          <a:latin typeface="Times New Roman" pitchFamily="18" charset="0"/>
                          <a:cs typeface="Times New Roman" pitchFamily="18" charset="0"/>
                        </a:rPr>
                        <a:t> </a:t>
                      </a:r>
                      <a:r>
                        <a:rPr lang="en-US" sz="2400" b="1" baseline="0" dirty="0" err="1" smtClean="0">
                          <a:latin typeface="Times New Roman" pitchFamily="18" charset="0"/>
                          <a:cs typeface="Times New Roman" pitchFamily="18" charset="0"/>
                        </a:rPr>
                        <a:t>diện</a:t>
                      </a:r>
                      <a:endParaRPr lang="en-US" sz="2400" b="1" dirty="0">
                        <a:latin typeface="Times New Roman" pitchFamily="18" charset="0"/>
                        <a:cs typeface="Times New Roman" pitchFamily="18" charset="0"/>
                      </a:endParaRPr>
                    </a:p>
                  </a:txBody>
                  <a:tcPr marT="45723" marB="45723"/>
                </a:tc>
                <a:extLst>
                  <a:ext uri="{0D108BD9-81ED-4DB2-BD59-A6C34878D82A}">
                    <a16:rowId xmlns="" xmlns:a16="http://schemas.microsoft.com/office/drawing/2014/main" val="10000"/>
                  </a:ext>
                </a:extLst>
              </a:tr>
              <a:tr h="560804">
                <a:tc>
                  <a:txBody>
                    <a:bodyPr/>
                    <a:lstStyle/>
                    <a:p>
                      <a:pPr algn="ctr"/>
                      <a:r>
                        <a:rPr lang="en-US" sz="2400" dirty="0" smtClean="0">
                          <a:latin typeface="Times New Roman" pitchFamily="18" charset="0"/>
                          <a:cs typeface="Times New Roman" pitchFamily="18" charset="0"/>
                        </a:rPr>
                        <a:t>1</a:t>
                      </a:r>
                      <a:endParaRPr lang="en-US" sz="2400" dirty="0">
                        <a:latin typeface="Times New Roman" pitchFamily="18" charset="0"/>
                        <a:cs typeface="Times New Roman" pitchFamily="18" charset="0"/>
                      </a:endParaRPr>
                    </a:p>
                  </a:txBody>
                  <a:tcPr marT="45723" marB="45723"/>
                </a:tc>
                <a:tc>
                  <a:txBody>
                    <a:bodyPr/>
                    <a:lstStyle/>
                    <a:p>
                      <a:r>
                        <a:rPr lang="en-US" sz="2400" dirty="0" err="1" smtClean="0">
                          <a:latin typeface="Times New Roman" pitchFamily="18" charset="0"/>
                          <a:cs typeface="Times New Roman" pitchFamily="18" charset="0"/>
                        </a:rPr>
                        <a:t>Động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vật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cung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cấp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nguyên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liệu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cho</a:t>
                      </a:r>
                      <a:r>
                        <a:rPr lang="en-US" sz="2400" baseline="0" dirty="0" smtClean="0">
                          <a:latin typeface="Times New Roman" pitchFamily="18" charset="0"/>
                          <a:cs typeface="Times New Roman" pitchFamily="18" charset="0"/>
                        </a:rPr>
                        <a:t> con </a:t>
                      </a:r>
                      <a:r>
                        <a:rPr lang="en-US" sz="2400" baseline="0" dirty="0" err="1" smtClean="0">
                          <a:latin typeface="Times New Roman" pitchFamily="18" charset="0"/>
                          <a:cs typeface="Times New Roman" pitchFamily="18" charset="0"/>
                        </a:rPr>
                        <a:t>người</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1"/>
                  </a:ext>
                </a:extLst>
              </a:tr>
              <a:tr h="417432">
                <a:tc>
                  <a:txBody>
                    <a:bodyPr/>
                    <a:lstStyle/>
                    <a:p>
                      <a:pPr algn="ctr"/>
                      <a:endParaRPr lang="en-US" sz="2400" dirty="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Thực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phẩm</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2"/>
                  </a:ext>
                </a:extLst>
              </a:tr>
              <a:tr h="417432">
                <a:tc>
                  <a:txBody>
                    <a:bodyPr/>
                    <a:lstStyle/>
                    <a:p>
                      <a:pPr algn="ctr"/>
                      <a:endParaRPr lang="en-US" sz="2400" dirty="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Lông</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3"/>
                  </a:ext>
                </a:extLst>
              </a:tr>
              <a:tr h="417432">
                <a:tc>
                  <a:txBody>
                    <a:bodyPr/>
                    <a:lstStyle/>
                    <a:p>
                      <a:pPr algn="ctr"/>
                      <a:endParaRPr lang="en-US" sz="2400" dirty="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Da</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4"/>
                  </a:ext>
                </a:extLst>
              </a:tr>
              <a:tr h="417432">
                <a:tc>
                  <a:txBody>
                    <a:bodyPr/>
                    <a:lstStyle/>
                    <a:p>
                      <a:pPr algn="ctr"/>
                      <a:r>
                        <a:rPr lang="en-US" sz="2400" dirty="0" smtClean="0">
                          <a:latin typeface="Times New Roman" pitchFamily="18" charset="0"/>
                          <a:cs typeface="Times New Roman" pitchFamily="18" charset="0"/>
                        </a:rPr>
                        <a:t>2</a:t>
                      </a:r>
                      <a:endParaRPr lang="en-US" sz="2400" dirty="0">
                        <a:latin typeface="Times New Roman" pitchFamily="18" charset="0"/>
                        <a:cs typeface="Times New Roman" pitchFamily="18" charset="0"/>
                      </a:endParaRPr>
                    </a:p>
                  </a:txBody>
                  <a:tcPr marT="45723" marB="45723"/>
                </a:tc>
                <a:tc>
                  <a:txBody>
                    <a:bodyPr/>
                    <a:lstStyle/>
                    <a:p>
                      <a:r>
                        <a:rPr lang="en-US" sz="2400" dirty="0" err="1" smtClean="0">
                          <a:latin typeface="Times New Roman" pitchFamily="18" charset="0"/>
                          <a:cs typeface="Times New Roman" pitchFamily="18" charset="0"/>
                        </a:rPr>
                        <a:t>Động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vật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dùng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làm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thí</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nghiệm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cho</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5"/>
                  </a:ext>
                </a:extLst>
              </a:tr>
              <a:tr h="417432">
                <a:tc>
                  <a:txBody>
                    <a:bodyPr/>
                    <a:lstStyle/>
                    <a:p>
                      <a:pPr algn="ctr"/>
                      <a:endParaRPr lang="en-US" sz="2400" dirty="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tập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nghiên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cứu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6"/>
                  </a:ext>
                </a:extLst>
              </a:tr>
              <a:tr h="417432">
                <a:tc>
                  <a:txBody>
                    <a:bodyPr/>
                    <a:lstStyle/>
                    <a:p>
                      <a:pPr algn="ctr"/>
                      <a:endParaRPr lang="en-US" sz="2400" dirty="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Thử</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nghiệm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thuốc</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7"/>
                  </a:ext>
                </a:extLst>
              </a:tr>
              <a:tr h="417432">
                <a:tc>
                  <a:txBody>
                    <a:bodyPr/>
                    <a:lstStyle/>
                    <a:p>
                      <a:pPr algn="ctr"/>
                      <a:r>
                        <a:rPr lang="en-US" sz="2400" dirty="0" smtClean="0">
                          <a:latin typeface="Times New Roman" pitchFamily="18" charset="0"/>
                          <a:cs typeface="Times New Roman" pitchFamily="18" charset="0"/>
                        </a:rPr>
                        <a:t>3</a:t>
                      </a:r>
                      <a:endParaRPr lang="en-US" sz="2400" dirty="0">
                        <a:latin typeface="Times New Roman" pitchFamily="18" charset="0"/>
                        <a:cs typeface="Times New Roman" pitchFamily="18" charset="0"/>
                      </a:endParaRPr>
                    </a:p>
                  </a:txBody>
                  <a:tcPr marT="45723" marB="45723"/>
                </a:tc>
                <a:tc>
                  <a:txBody>
                    <a:bodyPr/>
                    <a:lstStyle/>
                    <a:p>
                      <a:r>
                        <a:rPr lang="en-US" sz="2400" dirty="0" err="1" smtClean="0">
                          <a:latin typeface="Times New Roman" pitchFamily="18" charset="0"/>
                          <a:cs typeface="Times New Roman" pitchFamily="18" charset="0"/>
                        </a:rPr>
                        <a:t>Động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vật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hỗ</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trợ</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người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trong</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8"/>
                  </a:ext>
                </a:extLst>
              </a:tr>
              <a:tr h="417432">
                <a:tc>
                  <a:txBody>
                    <a:bodyPr/>
                    <a:lstStyle/>
                    <a:p>
                      <a:endParaRPr lang="en-US" sz="240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-Lao </a:t>
                      </a:r>
                      <a:r>
                        <a:rPr lang="en-US" sz="2400" dirty="0" err="1" smtClean="0">
                          <a:latin typeface="Times New Roman" pitchFamily="18" charset="0"/>
                          <a:cs typeface="Times New Roman" pitchFamily="18" charset="0"/>
                        </a:rPr>
                        <a:t>động</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09"/>
                  </a:ext>
                </a:extLst>
              </a:tr>
              <a:tr h="417432">
                <a:tc>
                  <a:txBody>
                    <a:bodyPr/>
                    <a:lstStyle/>
                    <a:p>
                      <a:endParaRPr lang="en-US" sz="240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Giải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trí</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10"/>
                  </a:ext>
                </a:extLst>
              </a:tr>
              <a:tr h="417432">
                <a:tc>
                  <a:txBody>
                    <a:bodyPr/>
                    <a:lstStyle/>
                    <a:p>
                      <a:endParaRPr lang="en-US" sz="240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thao</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11"/>
                  </a:ext>
                </a:extLst>
              </a:tr>
              <a:tr h="417432">
                <a:tc>
                  <a:txBody>
                    <a:bodyPr/>
                    <a:lstStyle/>
                    <a:p>
                      <a:endParaRPr lang="en-US" sz="2400">
                        <a:latin typeface="Times New Roman" pitchFamily="18" charset="0"/>
                        <a:cs typeface="Times New Roman" pitchFamily="18" charset="0"/>
                      </a:endParaRPr>
                    </a:p>
                  </a:txBody>
                  <a:tcPr marT="45723" marB="45723"/>
                </a:tc>
                <a:tc>
                  <a:txBody>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Bảo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vệ</a:t>
                      </a:r>
                      <a:r>
                        <a:rPr lang="en-US" sz="2400" baseline="0" dirty="0" smtClean="0">
                          <a:latin typeface="Times New Roman" pitchFamily="18" charset="0"/>
                          <a:cs typeface="Times New Roman" pitchFamily="18" charset="0"/>
                        </a:rPr>
                        <a:t> an </a:t>
                      </a:r>
                      <a:r>
                        <a:rPr lang="en-US" sz="2400" baseline="0" dirty="0" err="1" smtClean="0">
                          <a:latin typeface="Times New Roman" pitchFamily="18" charset="0"/>
                          <a:cs typeface="Times New Roman" pitchFamily="18" charset="0"/>
                        </a:rPr>
                        <a:t>ninh</a:t>
                      </a:r>
                      <a:endParaRPr lang="en-US" sz="2400" dirty="0">
                        <a:latin typeface="Times New Roman" pitchFamily="18" charset="0"/>
                        <a:cs typeface="Times New Roman" pitchFamily="18" charset="0"/>
                      </a:endParaRPr>
                    </a:p>
                  </a:txBody>
                  <a:tcPr marT="45723" marB="45723"/>
                </a:tc>
                <a:tc>
                  <a:txBody>
                    <a:bodyPr/>
                    <a:lstStyle/>
                    <a:p>
                      <a:endParaRPr lang="en-US" sz="2400" dirty="0"/>
                    </a:p>
                  </a:txBody>
                  <a:tcPr marT="45723" marB="45723"/>
                </a:tc>
                <a:extLst>
                  <a:ext uri="{0D108BD9-81ED-4DB2-BD59-A6C34878D82A}">
                    <a16:rowId xmlns="" xmlns:a16="http://schemas.microsoft.com/office/drawing/2014/main" val="10012"/>
                  </a:ext>
                </a:extLst>
              </a:tr>
            </a:tbl>
          </a:graphicData>
        </a:graphic>
      </p:graphicFrame>
      <p:sp>
        <p:nvSpPr>
          <p:cNvPr id="7" name="TextBox 6"/>
          <p:cNvSpPr txBox="1">
            <a:spLocks noChangeArrowheads="1"/>
          </p:cNvSpPr>
          <p:nvPr/>
        </p:nvSpPr>
        <p:spPr bwMode="auto">
          <a:xfrm>
            <a:off x="8265308" y="2366116"/>
            <a:ext cx="763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Cừu</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7800975" y="1896317"/>
            <a:ext cx="2081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Bò</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smtClean="0">
                <a:solidFill>
                  <a:srgbClr val="7030A0"/>
                </a:solidFill>
                <a:latin typeface="Times New Roman" panose="02020603050405020304" pitchFamily="18" charset="0"/>
                <a:cs typeface="Times New Roman" panose="02020603050405020304" pitchFamily="18" charset="0"/>
              </a:rPr>
              <a:t>gà</a:t>
            </a:r>
            <a:r>
              <a:rPr lang="en-US" altLang="en-US" sz="2400" b="1" dirty="0" smtClean="0">
                <a:solidFill>
                  <a:srgbClr val="7030A0"/>
                </a:solidFill>
                <a:latin typeface="Times New Roman" panose="02020603050405020304" pitchFamily="18" charset="0"/>
                <a:cs typeface="Times New Roman" panose="02020603050405020304" pitchFamily="18" charset="0"/>
              </a:rPr>
              <a:t>, </a:t>
            </a:r>
            <a:r>
              <a:rPr lang="en-US" altLang="en-US" sz="2400" b="1" dirty="0" err="1" smtClean="0">
                <a:solidFill>
                  <a:srgbClr val="7030A0"/>
                </a:solidFill>
                <a:latin typeface="Times New Roman" panose="02020603050405020304" pitchFamily="18" charset="0"/>
                <a:cs typeface="Times New Roman" panose="02020603050405020304" pitchFamily="18" charset="0"/>
              </a:rPr>
              <a:t>lợn</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vịt</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31731" y="2857907"/>
            <a:ext cx="1730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Voi</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báo</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hổ</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7655903" y="3702932"/>
            <a:ext cx="3100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Ếch</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smtClean="0">
                <a:solidFill>
                  <a:srgbClr val="7030A0"/>
                </a:solidFill>
                <a:latin typeface="Times New Roman" panose="02020603050405020304" pitchFamily="18" charset="0"/>
                <a:cs typeface="Times New Roman" panose="02020603050405020304" pitchFamily="18" charset="0"/>
              </a:rPr>
              <a:t>chim</a:t>
            </a:r>
            <a:r>
              <a:rPr lang="en-US" altLang="en-US" sz="2400" b="1" dirty="0" smtClean="0">
                <a:solidFill>
                  <a:srgbClr val="7030A0"/>
                </a:solidFill>
                <a:latin typeface="Times New Roman" panose="02020603050405020304" pitchFamily="18" charset="0"/>
                <a:cs typeface="Times New Roman" panose="02020603050405020304" pitchFamily="18" charset="0"/>
              </a:rPr>
              <a:t>, </a:t>
            </a:r>
            <a:r>
              <a:rPr lang="en-US" altLang="en-US" sz="2400" b="1" dirty="0" err="1" smtClean="0">
                <a:solidFill>
                  <a:srgbClr val="7030A0"/>
                </a:solidFill>
                <a:latin typeface="Times New Roman" panose="02020603050405020304" pitchFamily="18" charset="0"/>
                <a:cs typeface="Times New Roman" panose="02020603050405020304" pitchFamily="18" charset="0"/>
              </a:rPr>
              <a:t>chuột</a:t>
            </a:r>
            <a:r>
              <a:rPr lang="en-US" altLang="en-US" sz="2400" b="1" dirty="0" smtClean="0">
                <a:solidFill>
                  <a:srgbClr val="7030A0"/>
                </a:solidFill>
                <a:latin typeface="Times New Roman" panose="02020603050405020304" pitchFamily="18" charset="0"/>
                <a:cs typeface="Times New Roman" panose="02020603050405020304" pitchFamily="18" charset="0"/>
              </a:rPr>
              <a:t> </a:t>
            </a:r>
            <a:r>
              <a:rPr lang="en-US" altLang="en-US" sz="2400" b="1" dirty="0" err="1" smtClean="0">
                <a:solidFill>
                  <a:srgbClr val="7030A0"/>
                </a:solidFill>
                <a:latin typeface="Times New Roman" panose="02020603050405020304" pitchFamily="18" charset="0"/>
                <a:cs typeface="Times New Roman" panose="02020603050405020304" pitchFamily="18" charset="0"/>
              </a:rPr>
              <a:t>bạch</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00975" y="4196918"/>
            <a:ext cx="2279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Khỉ</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chuột</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bạch</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7994651" y="4678117"/>
            <a:ext cx="2125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Trâu</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bò</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ngựa</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8048625" y="5518920"/>
            <a:ext cx="2228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Cá</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heo</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vẹt</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sáo</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8048625" y="5980585"/>
            <a:ext cx="15504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Chó</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ngựa</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8295766" y="6442250"/>
            <a:ext cx="732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Chó</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36" y="1254473"/>
            <a:ext cx="10515600" cy="1325563"/>
          </a:xfrm>
        </p:spPr>
        <p:txBody>
          <a:bodyPr>
            <a:normAutofit fontScale="90000"/>
          </a:bodyPr>
          <a:lstStyle/>
          <a:p>
            <a:r>
              <a:rPr lang="vi-VN" b="1" dirty="0" smtClean="0">
                <a:solidFill>
                  <a:schemeClr val="accent1">
                    <a:lumMod val="75000"/>
                  </a:schemeClr>
                </a:solidFill>
              </a:rPr>
              <a:t>	 Trong tự nhiên, động vật có vai trò là thức ăn cho các động vật khác, cung cấp nguồn thực phẩm, hỗ trợ con người trong lao động, giải trí, bảo vệ... </a:t>
            </a:r>
            <a:endParaRPr lang="en-US" b="1" dirty="0">
              <a:solidFill>
                <a:schemeClr val="accent1">
                  <a:lumMod val="75000"/>
                </a:schemeClr>
              </a:solidFill>
            </a:endParaRPr>
          </a:p>
        </p:txBody>
      </p:sp>
    </p:spTree>
    <p:extLst>
      <p:ext uri="{BB962C8B-B14F-4D97-AF65-F5344CB8AC3E}">
        <p14:creationId xmlns:p14="http://schemas.microsoft.com/office/powerpoint/2010/main" val="3655719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359" y="2914240"/>
            <a:ext cx="313892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 y="4342990"/>
            <a:ext cx="3491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734" y="2842802"/>
            <a:ext cx="313892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1172" y="4271552"/>
            <a:ext cx="306592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47" y="4342990"/>
            <a:ext cx="3284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302422" y="384292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chép</a:t>
            </a:r>
          </a:p>
        </p:txBody>
      </p:sp>
      <p:sp>
        <p:nvSpPr>
          <p:cNvPr id="10" name="TextBox 22"/>
          <p:cNvSpPr txBox="1">
            <a:spLocks noChangeArrowheads="1"/>
          </p:cNvSpPr>
          <p:nvPr/>
        </p:nvSpPr>
        <p:spPr bwMode="auto">
          <a:xfrm>
            <a:off x="2444797" y="5128802"/>
            <a:ext cx="12409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Lươn</a:t>
            </a:r>
          </a:p>
        </p:txBody>
      </p:sp>
      <p:sp>
        <p:nvSpPr>
          <p:cNvPr id="11" name="TextBox 23"/>
          <p:cNvSpPr txBox="1">
            <a:spLocks noChangeArrowheads="1"/>
          </p:cNvSpPr>
          <p:nvPr/>
        </p:nvSpPr>
        <p:spPr bwMode="auto">
          <a:xfrm>
            <a:off x="5159422" y="5128802"/>
            <a:ext cx="15329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nhám</a:t>
            </a:r>
          </a:p>
        </p:txBody>
      </p:sp>
      <p:sp>
        <p:nvSpPr>
          <p:cNvPr id="12" name="TextBox 24"/>
          <p:cNvSpPr txBox="1">
            <a:spLocks noChangeArrowheads="1"/>
          </p:cNvSpPr>
          <p:nvPr/>
        </p:nvSpPr>
        <p:spPr bwMode="auto">
          <a:xfrm>
            <a:off x="9731422" y="4985927"/>
            <a:ext cx="13869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rô</a:t>
            </a:r>
          </a:p>
        </p:txBody>
      </p:sp>
      <p:sp>
        <p:nvSpPr>
          <p:cNvPr id="14" name="TextBox 21"/>
          <p:cNvSpPr txBox="1">
            <a:spLocks noChangeArrowheads="1"/>
          </p:cNvSpPr>
          <p:nvPr/>
        </p:nvSpPr>
        <p:spPr bwMode="auto">
          <a:xfrm>
            <a:off x="9017047" y="3700052"/>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đuối</a:t>
            </a:r>
          </a:p>
        </p:txBody>
      </p:sp>
      <p:pic>
        <p:nvPicPr>
          <p:cNvPr id="15" name="Picture 7" descr="herring- ca tri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154" y="2914240"/>
            <a:ext cx="358820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0797" y="1485490"/>
            <a:ext cx="306592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3590" y="1514065"/>
            <a:ext cx="377720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1172" y="1428340"/>
            <a:ext cx="316325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944859" y="241417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mập </a:t>
            </a:r>
          </a:p>
        </p:txBody>
      </p:sp>
      <p:sp>
        <p:nvSpPr>
          <p:cNvPr id="20" name="TextBox 33"/>
          <p:cNvSpPr txBox="1">
            <a:spLocks noChangeArrowheads="1"/>
          </p:cNvSpPr>
          <p:nvPr/>
        </p:nvSpPr>
        <p:spPr bwMode="auto">
          <a:xfrm>
            <a:off x="5373734" y="2485615"/>
            <a:ext cx="18249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đuôi gai</a:t>
            </a:r>
          </a:p>
        </p:txBody>
      </p:sp>
      <p:sp>
        <p:nvSpPr>
          <p:cNvPr id="21" name="TextBox 34"/>
          <p:cNvSpPr txBox="1">
            <a:spLocks noChangeArrowheads="1"/>
          </p:cNvSpPr>
          <p:nvPr/>
        </p:nvSpPr>
        <p:spPr bwMode="auto">
          <a:xfrm>
            <a:off x="9374234" y="2485615"/>
            <a:ext cx="145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mú đỏ</a:t>
            </a:r>
          </a:p>
        </p:txBody>
      </p:sp>
      <p:sp>
        <p:nvSpPr>
          <p:cNvPr id="22" name="TextBox 35"/>
          <p:cNvSpPr txBox="1">
            <a:spLocks noChangeArrowheads="1"/>
          </p:cNvSpPr>
          <p:nvPr/>
        </p:nvSpPr>
        <p:spPr bwMode="auto">
          <a:xfrm>
            <a:off x="2801984" y="3842927"/>
            <a:ext cx="138696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trích</a:t>
            </a:r>
          </a:p>
        </p:txBody>
      </p:sp>
      <p:sp>
        <p:nvSpPr>
          <p:cNvPr id="27" name="TextBox 26"/>
          <p:cNvSpPr txBox="1"/>
          <p:nvPr/>
        </p:nvSpPr>
        <p:spPr>
          <a:xfrm>
            <a:off x="953589" y="418010"/>
            <a:ext cx="164592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CÁ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9"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6" y="-55100"/>
            <a:ext cx="11273246" cy="1569660"/>
          </a:xfrm>
          <a:prstGeom prst="rect">
            <a:avLst/>
          </a:prstGeom>
          <a:solidFill>
            <a:srgbClr val="92D050"/>
          </a:solidFill>
          <a:ln w="38100">
            <a:solidFill>
              <a:schemeClr val="tx1"/>
            </a:solidFill>
          </a:ln>
        </p:spPr>
        <p:txBody>
          <a:bodyPr wrap="square" rtlCol="0">
            <a:spAutoFit/>
          </a:bodyPr>
          <a:lstStyle/>
          <a:p>
            <a:r>
              <a:rPr lang="vi-VN" sz="3200" b="1" dirty="0" smtClean="0">
                <a:latin typeface="+mj-lt"/>
              </a:rPr>
              <a:t>Vận dụng: Đóng </a:t>
            </a:r>
            <a:r>
              <a:rPr lang="vi-VN" sz="3200" b="1" dirty="0">
                <a:latin typeface="+mj-lt"/>
              </a:rPr>
              <a:t>vai là nhà khoa học, điều tra một số động vật có tầm quan trọng đối với nên kinh tế địa phương em  theo hướng </a:t>
            </a:r>
            <a:r>
              <a:rPr lang="vi-VN" sz="3200" b="1" dirty="0" smtClean="0">
                <a:latin typeface="+mj-lt"/>
              </a:rPr>
              <a:t>dẫn</a:t>
            </a:r>
            <a:endParaRPr lang="en-US" sz="3200" b="1" dirty="0" smtClean="0">
              <a:latin typeface="+mj-lt"/>
            </a:endParaRPr>
          </a:p>
        </p:txBody>
      </p:sp>
      <p:sp>
        <p:nvSpPr>
          <p:cNvPr id="3" name="TextBox 2"/>
          <p:cNvSpPr txBox="1"/>
          <p:nvPr/>
        </p:nvSpPr>
        <p:spPr>
          <a:xfrm>
            <a:off x="496391" y="1535868"/>
            <a:ext cx="10985862" cy="1815882"/>
          </a:xfrm>
          <a:prstGeom prst="rect">
            <a:avLst/>
          </a:prstGeom>
          <a:noFill/>
        </p:spPr>
        <p:txBody>
          <a:bodyPr wrap="square" rtlCol="0">
            <a:spAutoFit/>
          </a:bodyPr>
          <a:lstStyle/>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1: </a:t>
            </a:r>
            <a:r>
              <a:rPr lang="vi-VN" sz="2800" dirty="0">
                <a:latin typeface="Times New Roman" panose="02020603050405020304" pitchFamily="18" charset="0"/>
                <a:cs typeface="Times New Roman" panose="02020603050405020304" pitchFamily="18" charset="0"/>
              </a:rPr>
              <a:t>Tìm hiểu về chăn nuôi bò sữa trên địa bàn Ba vì – Hà Tây.</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2: </a:t>
            </a:r>
            <a:r>
              <a:rPr lang="vi-VN" sz="2800" dirty="0">
                <a:latin typeface="Times New Roman" panose="02020603050405020304" pitchFamily="18" charset="0"/>
                <a:cs typeface="Times New Roman" panose="02020603050405020304" pitchFamily="18" charset="0"/>
              </a:rPr>
              <a:t>Tìm hiểu chăn nuôi Vịt cỏ - Vân đình.</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3: </a:t>
            </a:r>
            <a:r>
              <a:rPr lang="vi-VN" sz="2800" dirty="0">
                <a:latin typeface="Times New Roman" panose="02020603050405020304" pitchFamily="18" charset="0"/>
                <a:cs typeface="Times New Roman" panose="02020603050405020304" pitchFamily="18" charset="0"/>
              </a:rPr>
              <a:t>Tìm hiểu nuôi gà Đông Cảo – Hưng Yên.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4: </a:t>
            </a:r>
            <a:r>
              <a:rPr lang="vi-VN" sz="2800" dirty="0">
                <a:latin typeface="Times New Roman" panose="02020603050405020304" pitchFamily="18" charset="0"/>
                <a:cs typeface="Times New Roman" panose="02020603050405020304" pitchFamily="18" charset="0"/>
              </a:rPr>
              <a:t>Tìm hiểu trang trại nuôi lợn – Long Biên- Hà Nội.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5316" y="3373058"/>
            <a:ext cx="12283440" cy="3046988"/>
          </a:xfrm>
          <a:prstGeom prst="rect">
            <a:avLst/>
          </a:prstGeom>
          <a:noFill/>
        </p:spPr>
        <p:txBody>
          <a:bodyPr wrap="square" rtlCol="0">
            <a:spAutoFit/>
          </a:bodyPr>
          <a:lstStyle/>
          <a:p>
            <a:r>
              <a:rPr lang="vi-VN" sz="2400" b="1" u="sng" dirty="0" smtClean="0">
                <a:latin typeface="+mj-lt"/>
              </a:rPr>
              <a:t>Yêu cầu các nhóm:</a:t>
            </a:r>
            <a:r>
              <a:rPr lang="vi-VN" sz="2400" b="1" dirty="0" smtClean="0">
                <a:latin typeface="+mj-lt"/>
              </a:rPr>
              <a:t> </a:t>
            </a:r>
            <a:endParaRPr lang="en-US" sz="2400" b="1" dirty="0" smtClean="0">
              <a:latin typeface="+mj-lt"/>
            </a:endParaRPr>
          </a:p>
          <a:p>
            <a:r>
              <a:rPr lang="en-US" sz="2400" dirty="0" smtClean="0">
                <a:latin typeface="+mj-lt"/>
              </a:rPr>
              <a:t>	</a:t>
            </a:r>
            <a:r>
              <a:rPr lang="vi-VN" sz="2400" dirty="0">
                <a:solidFill>
                  <a:srgbClr val="FF0000"/>
                </a:solidFill>
                <a:latin typeface="+mj-lt"/>
              </a:rPr>
              <a:t> Báo cáo về kết quả tìm hiểu từ sách báo, mạng internet</a:t>
            </a:r>
          </a:p>
          <a:p>
            <a:r>
              <a:rPr lang="en-US" sz="2400" dirty="0">
                <a:solidFill>
                  <a:srgbClr val="FF0000"/>
                </a:solidFill>
                <a:latin typeface="+mj-lt"/>
              </a:rPr>
              <a:t> </a:t>
            </a:r>
            <a:r>
              <a:rPr lang="en-US" sz="2400" b="1" u="sng" dirty="0" err="1">
                <a:solidFill>
                  <a:srgbClr val="FF0000"/>
                </a:solidFill>
                <a:latin typeface="+mj-lt"/>
                <a:cs typeface="Times New Roman" panose="02020603050405020304" pitchFamily="18" charset="0"/>
              </a:rPr>
              <a:t>Tìm</a:t>
            </a:r>
            <a:r>
              <a:rPr lang="en-US" sz="2400" b="1" u="sng" dirty="0">
                <a:solidFill>
                  <a:srgbClr val="FF0000"/>
                </a:solidFill>
                <a:latin typeface="+mj-lt"/>
                <a:cs typeface="Times New Roman" panose="02020603050405020304" pitchFamily="18" charset="0"/>
              </a:rPr>
              <a:t> </a:t>
            </a:r>
            <a:r>
              <a:rPr lang="en-US" sz="2400" b="1" u="sng" dirty="0" err="1">
                <a:solidFill>
                  <a:srgbClr val="FF0000"/>
                </a:solidFill>
                <a:latin typeface="+mj-lt"/>
                <a:cs typeface="Times New Roman" panose="02020603050405020304" pitchFamily="18" charset="0"/>
              </a:rPr>
              <a:t>hiểu</a:t>
            </a:r>
            <a:r>
              <a:rPr lang="en-US" sz="2400" b="1" u="sng" dirty="0">
                <a:solidFill>
                  <a:srgbClr val="FF0000"/>
                </a:solidFill>
                <a:latin typeface="+mj-lt"/>
                <a:cs typeface="Times New Roman" panose="02020603050405020304" pitchFamily="18" charset="0"/>
              </a:rPr>
              <a:t> </a:t>
            </a:r>
          </a:p>
          <a:p>
            <a:r>
              <a:rPr lang="en-US" sz="2400" dirty="0">
                <a:latin typeface="+mj-lt"/>
              </a:rPr>
              <a:t>1. N</a:t>
            </a:r>
            <a:r>
              <a:rPr lang="vi-VN" sz="2400" dirty="0">
                <a:latin typeface="+mj-lt"/>
              </a:rPr>
              <a:t>guồn thức ăn cho các đối tượng trên.</a:t>
            </a:r>
            <a:endParaRPr lang="en-US" sz="2400" dirty="0">
              <a:latin typeface="+mj-lt"/>
            </a:endParaRPr>
          </a:p>
          <a:p>
            <a:r>
              <a:rPr lang="en-US" sz="2400" dirty="0">
                <a:latin typeface="+mj-lt"/>
              </a:rPr>
              <a:t>2. C</a:t>
            </a:r>
            <a:r>
              <a:rPr lang="vi-VN" sz="2400" dirty="0">
                <a:latin typeface="+mj-lt"/>
              </a:rPr>
              <a:t>ách nuôi (cho ăn, chăm sóc) </a:t>
            </a:r>
            <a:endParaRPr lang="en-US" sz="2400" dirty="0">
              <a:latin typeface="+mj-lt"/>
            </a:endParaRPr>
          </a:p>
          <a:p>
            <a:r>
              <a:rPr lang="en-US" sz="2400" dirty="0">
                <a:latin typeface="+mj-lt"/>
              </a:rPr>
              <a:t>3. </a:t>
            </a:r>
            <a:r>
              <a:rPr lang="vi-VN" sz="2400" dirty="0">
                <a:latin typeface="+mj-lt"/>
              </a:rPr>
              <a:t>Sử dụng số tranh sưu tầm khác do chính học sinh chụp hoặc clip về một số động vật chăn nuôi tại địa phương sưu tầm trên internet.</a:t>
            </a:r>
            <a:endParaRPr lang="en-US" sz="2400" dirty="0">
              <a:latin typeface="+mj-lt"/>
            </a:endParaRPr>
          </a:p>
          <a:p>
            <a:r>
              <a:rPr lang="en-US" sz="2400" dirty="0">
                <a:latin typeface="+mj-lt"/>
              </a:rPr>
              <a:t>4. </a:t>
            </a:r>
            <a:r>
              <a:rPr lang="vi-VN" sz="2400" dirty="0">
                <a:latin typeface="+mj-lt"/>
              </a:rPr>
              <a:t>Rút ra được ý nghĩa kinh tế của việc chăn nuôi đối với hộ gia đình và địa phương</a:t>
            </a:r>
            <a:r>
              <a:rPr lang="vi-VN" sz="2400" dirty="0" smtClean="0">
                <a:latin typeface="+mj-lt"/>
              </a:rPr>
              <a:t>.</a:t>
            </a:r>
            <a:endParaRPr lang="en-US" sz="2400" dirty="0">
              <a:latin typeface="+mj-lt"/>
            </a:endParaRPr>
          </a:p>
        </p:txBody>
      </p:sp>
    </p:spTree>
    <p:extLst>
      <p:ext uri="{BB962C8B-B14F-4D97-AF65-F5344CB8AC3E}">
        <p14:creationId xmlns:p14="http://schemas.microsoft.com/office/powerpoint/2010/main" val="1071847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577" y="423562"/>
            <a:ext cx="11430000" cy="565385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4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N</a:t>
            </a:r>
            <a:r>
              <a:rPr lang="en-US" sz="2800" b="1" dirty="0" err="1" smtClean="0">
                <a:solidFill>
                  <a:srgbClr val="000000"/>
                </a:solidFill>
                <a:latin typeface="Times New Roman" panose="02020603050405020304" pitchFamily="18" charset="0"/>
                <a:ea typeface="Calibri" panose="020F0502020204030204" pitchFamily="34" charset="0"/>
              </a:rPr>
              <a:t>hóm</a:t>
            </a: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Họ </a:t>
            </a:r>
            <a:r>
              <a:rPr lang="vi-VN" sz="2800" b="1" dirty="0">
                <a:solidFill>
                  <a:srgbClr val="000000"/>
                </a:solidFill>
                <a:latin typeface="Times New Roman" panose="02020603050405020304" pitchFamily="18" charset="0"/>
                <a:ea typeface="Calibri" panose="020F0502020204030204" pitchFamily="34" charset="0"/>
              </a:rPr>
              <a:t>tên thành viên nhóm</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smtClean="0">
                <a:solidFill>
                  <a:srgbClr val="000000"/>
                </a:solidFill>
                <a:latin typeface="Times New Roman" panose="02020603050405020304" pitchFamily="18" charset="0"/>
                <a:ea typeface="Calibri" panose="020F0502020204030204" pitchFamily="34" charset="0"/>
              </a:rPr>
              <a:t>I</a:t>
            </a:r>
            <a:r>
              <a:rPr lang="vi-VN" sz="2800" b="1" dirty="0">
                <a:solidFill>
                  <a:srgbClr val="000000"/>
                </a:solidFill>
                <a:latin typeface="Times New Roman" panose="02020603050405020304" pitchFamily="18" charset="0"/>
                <a:ea typeface="Calibri" panose="020F0502020204030204" pitchFamily="34" charset="0"/>
              </a:rPr>
              <a:t>.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a:t>
            </a:r>
            <a:r>
              <a:rPr lang="vi-VN" sz="2800" dirty="0" smtClean="0">
                <a:solidFill>
                  <a:srgbClr val="000000"/>
                </a:solidFill>
                <a:latin typeface="Times New Roman" panose="02020603050405020304" pitchFamily="18" charset="0"/>
                <a:ea typeface="Calibri" panose="020F0502020204030204" pitchFamily="34" charset="0"/>
              </a:rPr>
              <a:t>(có </a:t>
            </a:r>
            <a:r>
              <a:rPr lang="vi-VN" sz="2800" dirty="0">
                <a:solidFill>
                  <a:srgbClr val="000000"/>
                </a:solidFill>
                <a:latin typeface="Times New Roman" panose="02020603050405020304" pitchFamily="18" charset="0"/>
                <a:ea typeface="Calibri" panose="020F0502020204030204" pitchFamily="34" charset="0"/>
              </a:rPr>
              <a:t>gắn hình ảnh người tiến hành làm</a:t>
            </a:r>
            <a:r>
              <a:rPr lang="vi-VN" sz="2800" dirty="0" smtClean="0">
                <a:solidFill>
                  <a:srgbClr val="000000"/>
                </a:solidFill>
                <a:latin typeface="Times New Roman" panose="02020603050405020304" pitchFamily="18" charset="0"/>
                <a:ea typeface="Calibri" panose="020F0502020204030204" pitchFamily="34" charset="0"/>
              </a:rPr>
              <a:t>)</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smtClean="0">
                <a:solidFill>
                  <a:srgbClr val="000000"/>
                </a:solidFill>
                <a:latin typeface="Times New Roman" panose="02020603050405020304" pitchFamily="18" charset="0"/>
                <a:ea typeface="Calibri" panose="020F0502020204030204" pitchFamily="34" charset="0"/>
              </a:rPr>
              <a:t>2. </a:t>
            </a:r>
            <a:r>
              <a:rPr lang="vi-VN" sz="2800" dirty="0">
                <a:solidFill>
                  <a:srgbClr val="000000"/>
                </a:solidFill>
                <a:latin typeface="Times New Roman" panose="02020603050405020304" pitchFamily="18" charset="0"/>
                <a:ea typeface="Calibri" panose="020F0502020204030204" pitchFamily="34" charset="0"/>
              </a:rPr>
              <a:t>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VẬN DỤNG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600891" y="1005840"/>
            <a:ext cx="9758133" cy="414092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99631" y="1899837"/>
            <a:ext cx="7745202" cy="1569660"/>
          </a:xfrm>
          <a:prstGeom prst="rect">
            <a:avLst/>
          </a:prstGeom>
          <a:noFill/>
        </p:spPr>
        <p:txBody>
          <a:bodyPr wrap="square" rtlCol="0">
            <a:spAutoFit/>
          </a:bodyPr>
          <a:lstStyle/>
          <a:p>
            <a:pPr algn="just"/>
            <a:r>
              <a:rPr lang="en-US" sz="3200" b="1" u="sng" dirty="0" err="1" smtClean="0">
                <a:latin typeface="Times New Roman" panose="02020603050405020304" pitchFamily="18" charset="0"/>
                <a:cs typeface="Times New Roman" panose="02020603050405020304" pitchFamily="18" charset="0"/>
              </a:rPr>
              <a:t>Câu</a:t>
            </a:r>
            <a:r>
              <a:rPr lang="en-US" sz="3200" b="1" u="sng" dirty="0" smtClean="0">
                <a:latin typeface="Times New Roman" panose="02020603050405020304" pitchFamily="18" charset="0"/>
                <a:cs typeface="Times New Roman" panose="02020603050405020304" pitchFamily="18" charset="0"/>
              </a:rPr>
              <a:t> 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Gọi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smtClean="0"/>
              <a:t>CỘT A</a:t>
            </a:r>
            <a:endParaRPr lang="en-US" sz="2800" b="1" dirty="0"/>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smtClean="0"/>
              <a:t>CỘT B</a:t>
            </a:r>
            <a:endParaRPr lang="en-US" sz="2800" b="1" dirty="0"/>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564" y="0"/>
            <a:ext cx="11626901" cy="584775"/>
          </a:xfrm>
          <a:prstGeom prst="rect">
            <a:avLst/>
          </a:prstGeom>
        </p:spPr>
        <p:txBody>
          <a:bodyPr wrap="non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3</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Em</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325005" y="3903458"/>
            <a:ext cx="11384506" cy="1077218"/>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4</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cstate="print"/>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cstate="print">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cstate="print">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cstate="print">
            <a:extLst>
              <a:ext uri="{28A0092B-C50C-407E-A947-70E740481C1C}">
                <a14:useLocalDpi xmlns:a14="http://schemas.microsoft.com/office/drawing/2010/main" val="0"/>
              </a:ext>
            </a:extLst>
          </a:blip>
          <a:srcRect l="7227" t="12193" r="7419" b="8582"/>
          <a:stretch>
            <a:fillRect/>
          </a:stretch>
        </p:blipFill>
        <p:spPr bwMode="auto">
          <a:xfrm rot="20061542">
            <a:off x="3359151" y="3244851"/>
            <a:ext cx="52435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175"/>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0" y="3429001"/>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Cá cóc tam đảo</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067800" y="35814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Ếch giun</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733800" y="6334126"/>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134144" y="5277394"/>
            <a:ext cx="2962062"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LƯỠNG CƯ</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cstate="print"/>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cstate="print"/>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cstate="print"/>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248195" y="235129"/>
            <a:ext cx="2390502" cy="523220"/>
          </a:xfrm>
          <a:prstGeom prst="rect">
            <a:avLst/>
          </a:prstGeom>
          <a:noFill/>
          <a:ln w="28575">
            <a:solidFill>
              <a:schemeClr val="tx1"/>
            </a:solidFill>
          </a:ln>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BÒ SÁT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6031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383" y="378824"/>
            <a:ext cx="1735092" cy="461665"/>
          </a:xfrm>
          <a:prstGeom prst="rect">
            <a:avLst/>
          </a:prstGeom>
          <a:noFill/>
          <a:ln w="28575">
            <a:solidFill>
              <a:schemeClr val="tx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LỚP CHIM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30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cstate="print"/>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cstate="print"/>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sz="quarter" idx="4294967295"/>
          </p:nvPr>
        </p:nvPicPr>
        <p:blipFill>
          <a:blip r:embed="rId4" cstate="print"/>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cstate="print"/>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875519" y="313509"/>
            <a:ext cx="1672047" cy="523220"/>
          </a:xfrm>
          <a:prstGeom prst="rect">
            <a:avLst/>
          </a:prstGeom>
          <a:noFill/>
          <a:ln w="38100">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THÚ</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2946310"/>
              </p:ext>
            </p:extLst>
          </p:nvPr>
        </p:nvGraphicFramePr>
        <p:xfrm>
          <a:off x="0" y="90511"/>
          <a:ext cx="11994712" cy="6444517"/>
        </p:xfrm>
        <a:graphic>
          <a:graphicData uri="http://schemas.openxmlformats.org/drawingml/2006/table">
            <a:tbl>
              <a:tblPr firstRow="1" bandRow="1">
                <a:tableStyleId>{5C22544A-7EE6-4342-B048-85BDC9FD1C3A}</a:tableStyleId>
              </a:tblPr>
              <a:tblGrid>
                <a:gridCol w="3438211"/>
                <a:gridCol w="8556501"/>
              </a:tblGrid>
              <a:tr h="1513515">
                <a:tc>
                  <a:txBody>
                    <a:bodyPr/>
                    <a:lstStyle/>
                    <a:p>
                      <a:pPr algn="ctr"/>
                      <a:r>
                        <a:rPr lang="vi-VN" sz="2400" dirty="0" smtClean="0">
                          <a:latin typeface="+mj-lt"/>
                        </a:rPr>
                        <a:t>Các nhóm động vật có xương sống</a:t>
                      </a:r>
                      <a:endParaRPr lang="en-US" sz="24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lt1"/>
                          </a:solidFill>
                          <a:latin typeface="+mn-lt"/>
                          <a:ea typeface="+mn-ea"/>
                          <a:cs typeface="+mn-cs"/>
                        </a:rPr>
                        <a:t>Đặc điểm của mỗi nhóm</a:t>
                      </a:r>
                      <a:endParaRPr lang="en-US" sz="2400" b="1" kern="1200" dirty="0" smtClean="0">
                        <a:solidFill>
                          <a:schemeClr val="lt1"/>
                        </a:solidFill>
                        <a:latin typeface="+mn-lt"/>
                        <a:ea typeface="+mn-ea"/>
                        <a:cs typeface="+mn-cs"/>
                      </a:endParaRPr>
                    </a:p>
                    <a:p>
                      <a:pPr algn="ctr"/>
                      <a:endParaRPr lang="en-US" sz="2400" dirty="0">
                        <a:latin typeface="+mj-lt"/>
                      </a:endParaRPr>
                    </a:p>
                  </a:txBody>
                  <a:tcPr/>
                </a:tc>
              </a:tr>
              <a:tr h="819581">
                <a:tc>
                  <a:txBody>
                    <a:bodyPr/>
                    <a:lstStyle/>
                    <a:p>
                      <a:endParaRPr lang="en-US" dirty="0"/>
                    </a:p>
                  </a:txBody>
                  <a:tcPr/>
                </a:tc>
                <a:tc>
                  <a:txBody>
                    <a:bodyPr/>
                    <a:lstStyle/>
                    <a:p>
                      <a:endParaRPr lang="en-US" dirty="0"/>
                    </a:p>
                  </a:txBody>
                  <a:tcPr/>
                </a:tc>
              </a:tr>
              <a:tr h="819581">
                <a:tc>
                  <a:txBody>
                    <a:bodyPr/>
                    <a:lstStyle/>
                    <a:p>
                      <a:endParaRPr lang="en-US" dirty="0"/>
                    </a:p>
                  </a:txBody>
                  <a:tcPr/>
                </a:tc>
                <a:tc>
                  <a:txBody>
                    <a:bodyPr/>
                    <a:lstStyle/>
                    <a:p>
                      <a:endParaRPr lang="en-US" dirty="0"/>
                    </a:p>
                  </a:txBody>
                  <a:tcPr/>
                </a:tc>
              </a:tr>
              <a:tr h="819581">
                <a:tc>
                  <a:txBody>
                    <a:bodyPr/>
                    <a:lstStyle/>
                    <a:p>
                      <a:endParaRPr lang="vi-VN" dirty="0" smtClean="0"/>
                    </a:p>
                    <a:p>
                      <a:endParaRPr lang="vi-VN" dirty="0" smtClean="0"/>
                    </a:p>
                    <a:p>
                      <a:endParaRPr lang="en-US" dirty="0"/>
                    </a:p>
                  </a:txBody>
                  <a:tcPr/>
                </a:tc>
                <a:tc>
                  <a:txBody>
                    <a:bodyPr/>
                    <a:lstStyle/>
                    <a:p>
                      <a:endParaRPr lang="en-US" dirty="0"/>
                    </a:p>
                  </a:txBody>
                  <a:tcPr/>
                </a:tc>
              </a:tr>
              <a:tr h="768182">
                <a:tc>
                  <a:txBody>
                    <a:bodyPr/>
                    <a:lstStyle/>
                    <a:p>
                      <a:endParaRPr lang="vi-VN" dirty="0" smtClean="0"/>
                    </a:p>
                    <a:p>
                      <a:endParaRPr lang="vi-VN" dirty="0" smtClean="0"/>
                    </a:p>
                    <a:p>
                      <a:endParaRPr lang="vi-VN" dirty="0" smtClean="0"/>
                    </a:p>
                    <a:p>
                      <a:endParaRPr lang="en-US" dirty="0"/>
                    </a:p>
                  </a:txBody>
                  <a:tcPr/>
                </a:tc>
                <a:tc>
                  <a:txBody>
                    <a:bodyPr/>
                    <a:lstStyle/>
                    <a:p>
                      <a:endParaRPr lang="en-US" dirty="0"/>
                    </a:p>
                  </a:txBody>
                  <a:tcPr/>
                </a:tc>
              </a:tr>
              <a:tr h="768182">
                <a:tc>
                  <a:txBody>
                    <a:bodyPr/>
                    <a:lstStyle/>
                    <a:p>
                      <a:endParaRPr lang="vi-VN" dirty="0" smtClean="0"/>
                    </a:p>
                    <a:p>
                      <a:endParaRPr lang="vi-VN" dirty="0" smtClean="0"/>
                    </a:p>
                    <a:p>
                      <a:endParaRPr lang="vi-VN" dirty="0" smtClean="0"/>
                    </a:p>
                    <a:p>
                      <a:endParaRPr lang="en-US" dirty="0"/>
                    </a:p>
                  </a:txBody>
                  <a:tcPr/>
                </a:tc>
                <a:tc>
                  <a:txBody>
                    <a:bodyPr/>
                    <a:lstStyle/>
                    <a:p>
                      <a:endParaRPr lang="en-US" dirty="0"/>
                    </a:p>
                  </a:txBody>
                  <a:tcPr/>
                </a:tc>
              </a:tr>
            </a:tbl>
          </a:graphicData>
        </a:graphic>
      </p:graphicFrame>
      <p:sp>
        <p:nvSpPr>
          <p:cNvPr id="5" name="Rectangle 4"/>
          <p:cNvSpPr/>
          <p:nvPr/>
        </p:nvSpPr>
        <p:spPr>
          <a:xfrm>
            <a:off x="3544865" y="5309499"/>
            <a:ext cx="8555277" cy="1200329"/>
          </a:xfrm>
          <a:prstGeom prst="rect">
            <a:avLst/>
          </a:prstGeom>
        </p:spPr>
        <p:txBody>
          <a:bodyPr wrap="square">
            <a:spAutoFit/>
          </a:bodyPr>
          <a:lstStyle/>
          <a:p>
            <a:pPr>
              <a:spcAft>
                <a:spcPts val="0"/>
              </a:spcAft>
            </a:pPr>
            <a:r>
              <a:rPr lang="en-US" sz="2400" dirty="0" err="1">
                <a:solidFill>
                  <a:schemeClr val="accent6"/>
                </a:solidFill>
                <a:latin typeface="Times New Roman" panose="02020603050405020304" pitchFamily="18" charset="0"/>
                <a:ea typeface="Calibri" panose="020F0502020204030204" pitchFamily="34" charset="0"/>
              </a:rPr>
              <a:t>có</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bộ</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lông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mao</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bao</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phủ</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răng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phân</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hóa</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thành</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răng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cửa</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răng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nanh</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răng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hàm</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Phần</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lớn</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chúng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đẻ</a:t>
            </a:r>
            <a:r>
              <a:rPr lang="en-US" sz="2400" dirty="0">
                <a:solidFill>
                  <a:schemeClr val="accent6"/>
                </a:solidFill>
                <a:latin typeface="Times New Roman" panose="02020603050405020304" pitchFamily="18" charset="0"/>
                <a:ea typeface="Calibri" panose="020F0502020204030204" pitchFamily="34" charset="0"/>
              </a:rPr>
              <a:t> con </a:t>
            </a:r>
            <a:r>
              <a:rPr lang="en-US" sz="2400" dirty="0" err="1">
                <a:solidFill>
                  <a:schemeClr val="accent6"/>
                </a:solidFill>
                <a:latin typeface="Times New Roman" panose="02020603050405020304" pitchFamily="18" charset="0"/>
                <a:ea typeface="Calibri" panose="020F0502020204030204" pitchFamily="34" charset="0"/>
              </a:rPr>
              <a:t>và</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nuôi</a:t>
            </a:r>
            <a:r>
              <a:rPr lang="en-US" sz="2400" dirty="0">
                <a:solidFill>
                  <a:schemeClr val="accent6"/>
                </a:solidFill>
                <a:latin typeface="Times New Roman" panose="02020603050405020304" pitchFamily="18" charset="0"/>
                <a:ea typeface="Calibri" panose="020F0502020204030204" pitchFamily="34" charset="0"/>
              </a:rPr>
              <a:t> con </a:t>
            </a:r>
            <a:r>
              <a:rPr lang="en-US" sz="2400" dirty="0" err="1">
                <a:solidFill>
                  <a:schemeClr val="accent6"/>
                </a:solidFill>
                <a:latin typeface="Times New Roman" panose="02020603050405020304" pitchFamily="18" charset="0"/>
                <a:ea typeface="Calibri" panose="020F0502020204030204" pitchFamily="34" charset="0"/>
              </a:rPr>
              <a:t>bằng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sữa</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mẹ</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Môi</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trường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sống</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đa</a:t>
            </a:r>
            <a:r>
              <a:rPr lang="en-US" sz="2400" dirty="0">
                <a:solidFill>
                  <a:schemeClr val="accent6"/>
                </a:solidFill>
                <a:latin typeface="Times New Roman" panose="02020603050405020304" pitchFamily="18" charset="0"/>
                <a:ea typeface="Calibri" panose="020F0502020204030204" pitchFamily="34" charset="0"/>
              </a:rPr>
              <a:t> </a:t>
            </a:r>
            <a:r>
              <a:rPr lang="en-US" sz="2400" dirty="0" err="1">
                <a:solidFill>
                  <a:schemeClr val="accent6"/>
                </a:solidFill>
                <a:latin typeface="Times New Roman" panose="02020603050405020304" pitchFamily="18" charset="0"/>
                <a:ea typeface="Calibri" panose="020F0502020204030204" pitchFamily="34" charset="0"/>
              </a:rPr>
              <a:t>dạng</a:t>
            </a:r>
            <a:endParaRPr lang="en-US" sz="2800" dirty="0">
              <a:solidFill>
                <a:schemeClr val="accent6"/>
              </a:solidFill>
              <a:latin typeface="Times New Roman" panose="02020603050405020304" pitchFamily="18" charset="0"/>
              <a:ea typeface="Calibri" panose="020F0502020204030204" pitchFamily="34" charset="0"/>
            </a:endParaRPr>
          </a:p>
        </p:txBody>
      </p:sp>
      <p:sp>
        <p:nvSpPr>
          <p:cNvPr id="7" name="TextBox 6"/>
          <p:cNvSpPr txBox="1"/>
          <p:nvPr/>
        </p:nvSpPr>
        <p:spPr>
          <a:xfrm>
            <a:off x="720246" y="1641977"/>
            <a:ext cx="1615858" cy="830997"/>
          </a:xfrm>
          <a:prstGeom prst="rect">
            <a:avLst/>
          </a:prstGeom>
          <a:noFill/>
        </p:spPr>
        <p:txBody>
          <a:bodyPr wrap="square" rtlCol="0">
            <a:spAutoFit/>
          </a:bodyPr>
          <a:lstStyle/>
          <a:p>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cá</a:t>
            </a:r>
            <a:endParaRPr lang="en-US" sz="2400" b="1" dirty="0"/>
          </a:p>
          <a:p>
            <a:endParaRPr lang="en-US" sz="2400" b="1" dirty="0"/>
          </a:p>
        </p:txBody>
      </p:sp>
      <p:sp>
        <p:nvSpPr>
          <p:cNvPr id="9" name="TextBox 8"/>
          <p:cNvSpPr txBox="1"/>
          <p:nvPr/>
        </p:nvSpPr>
        <p:spPr>
          <a:xfrm>
            <a:off x="383087" y="2514414"/>
            <a:ext cx="2490592" cy="830997"/>
          </a:xfrm>
          <a:prstGeom prst="rect">
            <a:avLst/>
          </a:prstGeom>
          <a:noFill/>
        </p:spPr>
        <p:txBody>
          <a:bodyPr wrap="square" rtlCol="0">
            <a:spAutoFit/>
          </a:bodyPr>
          <a:lstStyle/>
          <a:p>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lưỡng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cư</a:t>
            </a:r>
            <a:endParaRPr lang="en-US" sz="2400" b="1" dirty="0"/>
          </a:p>
          <a:p>
            <a:endParaRPr lang="en-US" sz="2400" b="1" dirty="0"/>
          </a:p>
        </p:txBody>
      </p:sp>
      <p:sp>
        <p:nvSpPr>
          <p:cNvPr id="11" name="TextBox 10"/>
          <p:cNvSpPr txBox="1"/>
          <p:nvPr/>
        </p:nvSpPr>
        <p:spPr>
          <a:xfrm>
            <a:off x="551144" y="3395495"/>
            <a:ext cx="2993721" cy="830997"/>
          </a:xfrm>
          <a:prstGeom prst="rect">
            <a:avLst/>
          </a:prstGeom>
          <a:noFill/>
        </p:spPr>
        <p:txBody>
          <a:bodyPr wrap="square" rtlCol="0">
            <a:spAutoFit/>
          </a:bodyPr>
          <a:lstStyle/>
          <a:p>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bò</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sát</a:t>
            </a:r>
            <a:endParaRPr lang="en-US" sz="2400" b="1" dirty="0"/>
          </a:p>
          <a:p>
            <a:endParaRPr lang="en-US" sz="2400" b="1" dirty="0"/>
          </a:p>
        </p:txBody>
      </p:sp>
      <p:sp>
        <p:nvSpPr>
          <p:cNvPr id="13" name="TextBox 12"/>
          <p:cNvSpPr txBox="1"/>
          <p:nvPr/>
        </p:nvSpPr>
        <p:spPr>
          <a:xfrm>
            <a:off x="720246" y="4537163"/>
            <a:ext cx="1816274" cy="830997"/>
          </a:xfrm>
          <a:prstGeom prst="rect">
            <a:avLst/>
          </a:prstGeom>
          <a:noFill/>
        </p:spPr>
        <p:txBody>
          <a:bodyPr wrap="square" rtlCol="0">
            <a:spAutoFit/>
          </a:bodyPr>
          <a:lstStyle/>
          <a:p>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chim</a:t>
            </a:r>
            <a:endParaRPr lang="en-US" sz="2400" b="1" dirty="0"/>
          </a:p>
          <a:p>
            <a:endParaRPr lang="en-US" sz="2400" b="1" dirty="0"/>
          </a:p>
        </p:txBody>
      </p:sp>
      <p:sp>
        <p:nvSpPr>
          <p:cNvPr id="15" name="TextBox 14"/>
          <p:cNvSpPr txBox="1"/>
          <p:nvPr/>
        </p:nvSpPr>
        <p:spPr>
          <a:xfrm>
            <a:off x="373170" y="5309499"/>
            <a:ext cx="4326700" cy="1200329"/>
          </a:xfrm>
          <a:prstGeom prst="rect">
            <a:avLst/>
          </a:prstGeom>
          <a:noFill/>
        </p:spPr>
        <p:txBody>
          <a:bodyPr wrap="square" rtlCol="0">
            <a:spAutoFit/>
          </a:bodyPr>
          <a:lstStyle/>
          <a:p>
            <a:r>
              <a:rPr lang="en-US" sz="2400" b="1" dirty="0" err="1">
                <a:latin typeface="Times New Roman" panose="02020603050405020304" pitchFamily="18" charset="0"/>
                <a:ea typeface="Calibri" panose="020F0502020204030204" pitchFamily="34" charset="0"/>
              </a:rPr>
              <a:t>Nhóm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Thú</a:t>
            </a:r>
            <a:r>
              <a:rPr lang="en-US" sz="2400" b="1" dirty="0">
                <a:latin typeface="Times New Roman" panose="02020603050405020304" pitchFamily="18" charset="0"/>
                <a:ea typeface="Calibri" panose="020F0502020204030204" pitchFamily="34" charset="0"/>
              </a:rPr>
              <a:t> </a:t>
            </a:r>
            <a:endParaRPr lang="vi-VN" sz="2400" b="1" dirty="0" smtClean="0">
              <a:latin typeface="Times New Roman" panose="02020603050405020304" pitchFamily="18" charset="0"/>
              <a:ea typeface="Calibri" panose="020F0502020204030204" pitchFamily="34" charset="0"/>
            </a:endParaRPr>
          </a:p>
          <a:p>
            <a:r>
              <a:rPr lang="en-US" sz="2400" b="1" dirty="0" smtClean="0">
                <a:latin typeface="Times New Roman" panose="02020603050405020304" pitchFamily="18" charset="0"/>
                <a:ea typeface="Calibri" panose="020F0502020204030204" pitchFamily="34" charset="0"/>
              </a:rPr>
              <a:t>(</a:t>
            </a:r>
            <a:r>
              <a:rPr lang="en-US" sz="2400" b="1" dirty="0" err="1">
                <a:latin typeface="Times New Roman" panose="02020603050405020304" pitchFamily="18" charset="0"/>
                <a:ea typeface="Calibri" panose="020F0502020204030204" pitchFamily="34" charset="0"/>
              </a:rPr>
              <a:t>động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vật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có</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vú</a:t>
            </a:r>
            <a:r>
              <a:rPr lang="en-US" sz="2400" b="1" dirty="0">
                <a:latin typeface="Times New Roman" panose="02020603050405020304" pitchFamily="18" charset="0"/>
                <a:ea typeface="Calibri" panose="020F0502020204030204" pitchFamily="34" charset="0"/>
              </a:rPr>
              <a:t>)</a:t>
            </a:r>
            <a:endParaRPr lang="en-US" sz="2400" b="1" dirty="0"/>
          </a:p>
          <a:p>
            <a:endParaRPr lang="en-US" sz="2400" b="1" dirty="0"/>
          </a:p>
        </p:txBody>
      </p:sp>
      <p:sp>
        <p:nvSpPr>
          <p:cNvPr id="17" name="TextBox 16"/>
          <p:cNvSpPr txBox="1"/>
          <p:nvPr/>
        </p:nvSpPr>
        <p:spPr>
          <a:xfrm>
            <a:off x="3858017" y="1641978"/>
            <a:ext cx="6589733" cy="830997"/>
          </a:xfrm>
          <a:prstGeom prst="rect">
            <a:avLst/>
          </a:prstGeom>
          <a:noFill/>
        </p:spPr>
        <p:txBody>
          <a:bodyPr wrap="square" rtlCol="0">
            <a:spAutoFit/>
          </a:bodyPr>
          <a:lstStyle/>
          <a:p>
            <a:r>
              <a:rPr lang="en-US" sz="2400" dirty="0" err="1">
                <a:solidFill>
                  <a:schemeClr val="accent2">
                    <a:lumMod val="75000"/>
                  </a:schemeClr>
                </a:solidFill>
                <a:latin typeface="Times New Roman" panose="02020603050405020304" pitchFamily="18" charset="0"/>
                <a:ea typeface="Calibri" panose="020F0502020204030204" pitchFamily="34" charset="0"/>
              </a:rPr>
              <a:t>đời</a:t>
            </a:r>
            <a:r>
              <a:rPr lang="en-US" sz="2400" dirty="0">
                <a:solidFill>
                  <a:schemeClr val="accent2">
                    <a:lumMod val="75000"/>
                  </a:schemeClr>
                </a:solidFill>
                <a:latin typeface="Times New Roman" panose="02020603050405020304" pitchFamily="18" charset="0"/>
                <a:ea typeface="Calibri" panose="020F0502020204030204" pitchFamily="34" charset="0"/>
              </a:rPr>
              <a:t> </a:t>
            </a:r>
            <a:r>
              <a:rPr lang="en-US" sz="2400" dirty="0" err="1">
                <a:solidFill>
                  <a:schemeClr val="accent2">
                    <a:lumMod val="75000"/>
                  </a:schemeClr>
                </a:solidFill>
                <a:latin typeface="Times New Roman" panose="02020603050405020304" pitchFamily="18" charset="0"/>
                <a:ea typeface="Calibri" panose="020F0502020204030204" pitchFamily="34" charset="0"/>
              </a:rPr>
              <a:t>sống</a:t>
            </a:r>
            <a:r>
              <a:rPr lang="en-US" sz="2400" dirty="0">
                <a:solidFill>
                  <a:schemeClr val="accent2">
                    <a:lumMod val="75000"/>
                  </a:schemeClr>
                </a:solidFill>
                <a:latin typeface="Times New Roman" panose="02020603050405020304" pitchFamily="18" charset="0"/>
                <a:ea typeface="Calibri" panose="020F0502020204030204" pitchFamily="34" charset="0"/>
              </a:rPr>
              <a:t> </a:t>
            </a:r>
            <a:r>
              <a:rPr lang="en-US" sz="2400" dirty="0" err="1">
                <a:solidFill>
                  <a:schemeClr val="accent2">
                    <a:lumMod val="75000"/>
                  </a:schemeClr>
                </a:solidFill>
                <a:latin typeface="Times New Roman" panose="02020603050405020304" pitchFamily="18" charset="0"/>
                <a:ea typeface="Calibri" panose="020F0502020204030204" pitchFamily="34" charset="0"/>
              </a:rPr>
              <a:t>hoàn</a:t>
            </a:r>
            <a:r>
              <a:rPr lang="en-US" sz="2400" dirty="0">
                <a:solidFill>
                  <a:schemeClr val="accent2">
                    <a:lumMod val="75000"/>
                  </a:schemeClr>
                </a:solidFill>
                <a:latin typeface="Times New Roman" panose="02020603050405020304" pitchFamily="18" charset="0"/>
                <a:ea typeface="Calibri" panose="020F0502020204030204" pitchFamily="34" charset="0"/>
              </a:rPr>
              <a:t> </a:t>
            </a:r>
            <a:r>
              <a:rPr lang="en-US" sz="2400" dirty="0" err="1">
                <a:solidFill>
                  <a:schemeClr val="accent2">
                    <a:lumMod val="75000"/>
                  </a:schemeClr>
                </a:solidFill>
                <a:latin typeface="Times New Roman" panose="02020603050405020304" pitchFamily="18" charset="0"/>
                <a:ea typeface="Calibri" panose="020F0502020204030204" pitchFamily="34" charset="0"/>
              </a:rPr>
              <a:t>toàn</a:t>
            </a:r>
            <a:r>
              <a:rPr lang="en-US" sz="2400" dirty="0">
                <a:solidFill>
                  <a:schemeClr val="accent2">
                    <a:lumMod val="75000"/>
                  </a:schemeClr>
                </a:solidFill>
                <a:latin typeface="Times New Roman" panose="02020603050405020304" pitchFamily="18" charset="0"/>
                <a:ea typeface="Calibri" panose="020F0502020204030204" pitchFamily="34" charset="0"/>
              </a:rPr>
              <a:t> ở </a:t>
            </a:r>
            <a:r>
              <a:rPr lang="en-US" sz="2400" dirty="0" err="1">
                <a:solidFill>
                  <a:schemeClr val="accent2">
                    <a:lumMod val="75000"/>
                  </a:schemeClr>
                </a:solidFill>
                <a:latin typeface="Times New Roman" panose="02020603050405020304" pitchFamily="18" charset="0"/>
                <a:ea typeface="Calibri" panose="020F0502020204030204" pitchFamily="34" charset="0"/>
              </a:rPr>
              <a:t>nước</a:t>
            </a:r>
            <a:r>
              <a:rPr lang="en-US" sz="2400" dirty="0">
                <a:solidFill>
                  <a:schemeClr val="accent2">
                    <a:lumMod val="75000"/>
                  </a:schemeClr>
                </a:solidFill>
                <a:latin typeface="Times New Roman" panose="02020603050405020304" pitchFamily="18" charset="0"/>
                <a:ea typeface="Calibri" panose="020F0502020204030204" pitchFamily="34" charset="0"/>
              </a:rPr>
              <a:t>, di </a:t>
            </a:r>
            <a:r>
              <a:rPr lang="en-US" sz="2400" dirty="0" err="1">
                <a:solidFill>
                  <a:schemeClr val="accent2">
                    <a:lumMod val="75000"/>
                  </a:schemeClr>
                </a:solidFill>
                <a:latin typeface="Times New Roman" panose="02020603050405020304" pitchFamily="18" charset="0"/>
                <a:ea typeface="Calibri" panose="020F0502020204030204" pitchFamily="34" charset="0"/>
              </a:rPr>
              <a:t>chuyển</a:t>
            </a:r>
            <a:r>
              <a:rPr lang="en-US" sz="2400" dirty="0">
                <a:solidFill>
                  <a:schemeClr val="accent2">
                    <a:lumMod val="75000"/>
                  </a:schemeClr>
                </a:solidFill>
                <a:latin typeface="Times New Roman" panose="02020603050405020304" pitchFamily="18" charset="0"/>
                <a:ea typeface="Calibri" panose="020F0502020204030204" pitchFamily="34" charset="0"/>
              </a:rPr>
              <a:t> </a:t>
            </a:r>
            <a:r>
              <a:rPr lang="en-US" sz="2400" dirty="0" err="1">
                <a:solidFill>
                  <a:schemeClr val="accent2">
                    <a:lumMod val="75000"/>
                  </a:schemeClr>
                </a:solidFill>
                <a:latin typeface="Times New Roman" panose="02020603050405020304" pitchFamily="18" charset="0"/>
                <a:ea typeface="Calibri" panose="020F0502020204030204" pitchFamily="34" charset="0"/>
              </a:rPr>
              <a:t>bằng</a:t>
            </a:r>
            <a:r>
              <a:rPr lang="en-US" sz="2400" dirty="0">
                <a:solidFill>
                  <a:schemeClr val="accent2">
                    <a:lumMod val="75000"/>
                  </a:schemeClr>
                </a:solidFill>
                <a:latin typeface="Times New Roman" panose="02020603050405020304" pitchFamily="18" charset="0"/>
                <a:ea typeface="Calibri" panose="020F0502020204030204" pitchFamily="34" charset="0"/>
              </a:rPr>
              <a:t> </a:t>
            </a:r>
            <a:r>
              <a:rPr lang="en-US" sz="2400" dirty="0" err="1">
                <a:solidFill>
                  <a:schemeClr val="accent2">
                    <a:lumMod val="75000"/>
                  </a:schemeClr>
                </a:solidFill>
                <a:latin typeface="Times New Roman" panose="02020603050405020304" pitchFamily="18" charset="0"/>
                <a:ea typeface="Calibri" panose="020F0502020204030204" pitchFamily="34" charset="0"/>
              </a:rPr>
              <a:t>vây</a:t>
            </a:r>
            <a:endParaRPr lang="en-US" sz="2400" dirty="0">
              <a:solidFill>
                <a:schemeClr val="accent2">
                  <a:lumMod val="75000"/>
                </a:schemeClr>
              </a:solidFill>
              <a:latin typeface="Times New Roman" panose="02020603050405020304" pitchFamily="18" charset="0"/>
              <a:ea typeface="Calibri" panose="020F0502020204030204" pitchFamily="34" charset="0"/>
            </a:endParaRPr>
          </a:p>
          <a:p>
            <a:endParaRPr lang="en-US" sz="2400" dirty="0">
              <a:solidFill>
                <a:schemeClr val="accent2">
                  <a:lumMod val="75000"/>
                </a:schemeClr>
              </a:solidFill>
            </a:endParaRPr>
          </a:p>
        </p:txBody>
      </p:sp>
      <p:sp>
        <p:nvSpPr>
          <p:cNvPr id="19" name="TextBox 18"/>
          <p:cNvSpPr txBox="1"/>
          <p:nvPr/>
        </p:nvSpPr>
        <p:spPr>
          <a:xfrm>
            <a:off x="3643508" y="2329749"/>
            <a:ext cx="8174275" cy="1200329"/>
          </a:xfrm>
          <a:prstGeom prst="rect">
            <a:avLst/>
          </a:prstGeom>
          <a:noFill/>
        </p:spPr>
        <p:txBody>
          <a:bodyPr wrap="square" rtlCol="0">
            <a:spAutoFit/>
          </a:bodyPr>
          <a:lstStyle/>
          <a:p>
            <a:r>
              <a:rPr lang="en-US" sz="2400" dirty="0">
                <a:latin typeface="Times New Roman" panose="02020603050405020304" pitchFamily="18" charset="0"/>
                <a:ea typeface="Calibri" panose="020F0502020204030204" pitchFamily="34" charset="0"/>
              </a:rPr>
              <a:t>ở </a:t>
            </a:r>
            <a:r>
              <a:rPr lang="en-US" sz="2400" dirty="0" err="1">
                <a:latin typeface="Times New Roman" panose="02020603050405020304" pitchFamily="18" charset="0"/>
                <a:ea typeface="Calibri" panose="020F0502020204030204" pitchFamily="34" charset="0"/>
              </a:rPr>
              <a:t>cạn</a:t>
            </a:r>
            <a:r>
              <a:rPr lang="en-US" sz="2400" dirty="0">
                <a:latin typeface="Times New Roman" panose="02020603050405020304" pitchFamily="18" charset="0"/>
                <a:ea typeface="Calibri" panose="020F0502020204030204" pitchFamily="34" charset="0"/>
              </a:rPr>
              <a:t>, da </a:t>
            </a:r>
            <a:r>
              <a:rPr lang="en-US" sz="2400" dirty="0" err="1">
                <a:latin typeface="Times New Roman" panose="02020603050405020304" pitchFamily="18" charset="0"/>
                <a:ea typeface="Calibri" panose="020F0502020204030204" pitchFamily="34" charset="0"/>
              </a:rPr>
              <a:t>trần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luôn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ẩm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ướt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đuôi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thiếu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đuôi</a:t>
            </a:r>
            <a:endParaRPr lang="en-US" sz="2400" dirty="0">
              <a:latin typeface="Times New Roman" panose="02020603050405020304" pitchFamily="18" charset="0"/>
              <a:ea typeface="Calibri" panose="020F0502020204030204" pitchFamily="34" charset="0"/>
            </a:endParaRPr>
          </a:p>
          <a:p>
            <a:endParaRPr lang="en-US" sz="2400" dirty="0"/>
          </a:p>
        </p:txBody>
      </p:sp>
      <p:sp>
        <p:nvSpPr>
          <p:cNvPr id="21" name="TextBox 20"/>
          <p:cNvSpPr txBox="1"/>
          <p:nvPr/>
        </p:nvSpPr>
        <p:spPr>
          <a:xfrm>
            <a:off x="3544865" y="4086256"/>
            <a:ext cx="8371563" cy="1200329"/>
          </a:xfrm>
          <a:prstGeom prst="rect">
            <a:avLst/>
          </a:prstGeom>
          <a:noFill/>
        </p:spPr>
        <p:txBody>
          <a:bodyPr wrap="square" rtlCol="0">
            <a:spAutoFit/>
          </a:bodyPr>
          <a:lstStyle/>
          <a:p>
            <a:pPr>
              <a:spcAft>
                <a:spcPts val="0"/>
              </a:spcAft>
            </a:pP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lông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bao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phủ</a:t>
            </a:r>
            <a:r>
              <a:rPr lang="en-US" sz="2400" dirty="0">
                <a:latin typeface="Times New Roman" panose="02020603050405020304" pitchFamily="18" charset="0"/>
                <a:ea typeface="Calibri" panose="020F0502020204030204" pitchFamily="34" charset="0"/>
              </a:rPr>
              <a:t>, chi </a:t>
            </a:r>
            <a:r>
              <a:rPr lang="en-US" sz="2400" dirty="0" err="1">
                <a:latin typeface="Times New Roman" panose="02020603050405020304" pitchFamily="18" charset="0"/>
                <a:ea typeface="Calibri" panose="020F0502020204030204" pitchFamily="34" charset="0"/>
              </a:rPr>
              <a:t>trước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dổi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sừng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nhau</a:t>
            </a:r>
            <a:endParaRPr lang="en-US" sz="2800" dirty="0">
              <a:latin typeface="Times New Roman" panose="02020603050405020304" pitchFamily="18" charset="0"/>
              <a:ea typeface="Calibri" panose="020F0502020204030204" pitchFamily="34" charset="0"/>
            </a:endParaRPr>
          </a:p>
        </p:txBody>
      </p:sp>
      <p:sp>
        <p:nvSpPr>
          <p:cNvPr id="25" name="TextBox 24"/>
          <p:cNvSpPr txBox="1"/>
          <p:nvPr/>
        </p:nvSpPr>
        <p:spPr>
          <a:xfrm>
            <a:off x="3544865" y="3210828"/>
            <a:ext cx="8023961" cy="1200329"/>
          </a:xfrm>
          <a:prstGeom prst="rect">
            <a:avLst/>
          </a:prstGeom>
          <a:noFill/>
        </p:spPr>
        <p:txBody>
          <a:bodyPr wrap="square" rtlCol="0">
            <a:spAutoFit/>
          </a:bodyPr>
          <a:lstStyle/>
          <a:p>
            <a:r>
              <a:rPr lang="en-US" sz="2400" dirty="0" err="1">
                <a:solidFill>
                  <a:srgbClr val="C00000"/>
                </a:solidFill>
                <a:latin typeface="Times New Roman" panose="02020603050405020304" pitchFamily="18" charset="0"/>
                <a:ea typeface="Calibri" panose="020F0502020204030204" pitchFamily="34" charset="0"/>
              </a:rPr>
              <a:t>nhóm</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động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vật</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thích</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nghi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với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đời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sống</a:t>
            </a:r>
            <a:r>
              <a:rPr lang="en-US" sz="2400" dirty="0">
                <a:solidFill>
                  <a:srgbClr val="C00000"/>
                </a:solidFill>
                <a:latin typeface="Times New Roman" panose="02020603050405020304" pitchFamily="18" charset="0"/>
                <a:ea typeface="Calibri" panose="020F0502020204030204" pitchFamily="34" charset="0"/>
              </a:rPr>
              <a:t> ở </a:t>
            </a:r>
            <a:r>
              <a:rPr lang="en-US" sz="2400" dirty="0" err="1">
                <a:solidFill>
                  <a:srgbClr val="C00000"/>
                </a:solidFill>
                <a:latin typeface="Times New Roman" panose="02020603050405020304" pitchFamily="18" charset="0"/>
                <a:ea typeface="Calibri" panose="020F0502020204030204" pitchFamily="34" charset="0"/>
              </a:rPr>
              <a:t>cạn</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một</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số</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mở</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rộng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môi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trường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sống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xuống</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dưới</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nước</a:t>
            </a:r>
            <a:r>
              <a:rPr lang="en-US" sz="2400" dirty="0">
                <a:solidFill>
                  <a:srgbClr val="C00000"/>
                </a:solidFill>
                <a:latin typeface="Times New Roman" panose="02020603050405020304" pitchFamily="18" charset="0"/>
                <a:ea typeface="Calibri" panose="020F0502020204030204" pitchFamily="34" charset="0"/>
              </a:rPr>
              <a:t>, da </a:t>
            </a:r>
            <a:r>
              <a:rPr lang="en-US" sz="2400" dirty="0" err="1">
                <a:solidFill>
                  <a:srgbClr val="C00000"/>
                </a:solidFill>
                <a:latin typeface="Times New Roman" panose="02020603050405020304" pitchFamily="18" charset="0"/>
                <a:ea typeface="Calibri" panose="020F0502020204030204" pitchFamily="34" charset="0"/>
              </a:rPr>
              <a:t>khô</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và</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có</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vảy</a:t>
            </a:r>
            <a:r>
              <a:rPr lang="en-US" sz="2400" dirty="0">
                <a:solidFill>
                  <a:srgbClr val="C00000"/>
                </a:solidFill>
                <a:latin typeface="Times New Roman" panose="02020603050405020304" pitchFamily="18" charset="0"/>
                <a:ea typeface="Calibri" panose="020F0502020204030204" pitchFamily="34" charset="0"/>
              </a:rPr>
              <a:t> </a:t>
            </a:r>
            <a:r>
              <a:rPr lang="en-US" sz="2400" dirty="0" err="1">
                <a:solidFill>
                  <a:srgbClr val="C00000"/>
                </a:solidFill>
                <a:latin typeface="Times New Roman" panose="02020603050405020304" pitchFamily="18" charset="0"/>
                <a:ea typeface="Calibri" panose="020F0502020204030204" pitchFamily="34" charset="0"/>
              </a:rPr>
              <a:t>sừng</a:t>
            </a:r>
            <a:endParaRPr lang="en-US" sz="2400" dirty="0">
              <a:solidFill>
                <a:srgbClr val="C00000"/>
              </a:solidFill>
              <a:latin typeface="Times New Roman" panose="02020603050405020304" pitchFamily="18" charset="0"/>
              <a:ea typeface="Calibri" panose="020F0502020204030204" pitchFamily="34" charset="0"/>
            </a:endParaRPr>
          </a:p>
          <a:p>
            <a:endParaRPr lang="en-US" sz="2400" dirty="0">
              <a:solidFill>
                <a:srgbClr val="C00000"/>
              </a:solidFill>
            </a:endParaRPr>
          </a:p>
        </p:txBody>
      </p:sp>
    </p:spTree>
    <p:extLst>
      <p:ext uri="{BB962C8B-B14F-4D97-AF65-F5344CB8AC3E}">
        <p14:creationId xmlns:p14="http://schemas.microsoft.com/office/powerpoint/2010/main" val="13850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ircle(in)">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075090" cy="6740307"/>
          </a:xfrm>
          <a:prstGeom prst="rect">
            <a:avLst/>
          </a:prstGeom>
        </p:spPr>
        <p:txBody>
          <a:bodyPr wrap="square">
            <a:spAutoFit/>
          </a:bodyPr>
          <a:lstStyle/>
          <a:p>
            <a:r>
              <a:rPr lang="vi-VN" sz="2400" b="1" dirty="0">
                <a:solidFill>
                  <a:srgbClr val="FF0000"/>
                </a:solidFill>
              </a:rPr>
              <a:t>6/ Dựa vào đặc điểm nào để phân biệt nhóm động vật có xương sống</a:t>
            </a:r>
          </a:p>
          <a:p>
            <a:r>
              <a:rPr lang="vi-VN" sz="2400" b="1" dirty="0" smtClean="0">
                <a:solidFill>
                  <a:srgbClr val="002060"/>
                </a:solidFill>
              </a:rPr>
              <a:t>Để </a:t>
            </a:r>
            <a:r>
              <a:rPr lang="vi-VN" sz="2400" b="1" dirty="0">
                <a:solidFill>
                  <a:srgbClr val="002060"/>
                </a:solidFill>
              </a:rPr>
              <a:t>phân biệt các nhóm động vật có xương sống, ta dựa vào đặc điểm cấu tạo cơ thể của </a:t>
            </a:r>
            <a:r>
              <a:rPr lang="vi-VN" sz="2400" b="1" dirty="0" smtClean="0">
                <a:solidFill>
                  <a:srgbClr val="002060"/>
                </a:solidFill>
              </a:rPr>
              <a:t>chúng ( cơ quan hô hấp, MTS, di chuyển...)</a:t>
            </a:r>
            <a:endParaRPr lang="vi-VN" sz="2400" b="1" dirty="0">
              <a:solidFill>
                <a:srgbClr val="002060"/>
              </a:solidFill>
            </a:endParaRPr>
          </a:p>
          <a:p>
            <a:r>
              <a:rPr lang="vi-VN" sz="2400" b="1" dirty="0">
                <a:solidFill>
                  <a:srgbClr val="FF0000"/>
                </a:solidFill>
              </a:rPr>
              <a:t>7/ Các nhóm động vật có xương sống phân bổ ở những môi trường nào</a:t>
            </a:r>
            <a:r>
              <a:rPr lang="vi-VN" sz="2400" b="1" dirty="0" smtClean="0">
                <a:solidFill>
                  <a:srgbClr val="FF0000"/>
                </a:solidFill>
              </a:rPr>
              <a:t>?</a:t>
            </a:r>
          </a:p>
          <a:p>
            <a:r>
              <a:rPr lang="vi-VN" sz="2400" b="1" dirty="0" smtClean="0">
                <a:solidFill>
                  <a:srgbClr val="00B050"/>
                </a:solidFill>
              </a:rPr>
              <a:t>Các </a:t>
            </a:r>
            <a:r>
              <a:rPr lang="vi-VN" sz="2400" b="1" dirty="0">
                <a:solidFill>
                  <a:srgbClr val="00B050"/>
                </a:solidFill>
              </a:rPr>
              <a:t>nhóm động vật có xương sống phân bố ở môi trường trên cạn và dưới nước</a:t>
            </a:r>
          </a:p>
          <a:p>
            <a:r>
              <a:rPr lang="vi-VN" sz="2400" b="1" dirty="0">
                <a:solidFill>
                  <a:srgbClr val="FF0000"/>
                </a:solidFill>
              </a:rPr>
              <a:t>+/ Chứng minh sự đa dạng của nhóm động vật có xương </a:t>
            </a:r>
            <a:r>
              <a:rPr lang="vi-VN" sz="2400" b="1" dirty="0" smtClean="0">
                <a:solidFill>
                  <a:srgbClr val="FF0000"/>
                </a:solidFill>
              </a:rPr>
              <a:t>sống</a:t>
            </a:r>
          </a:p>
          <a:p>
            <a:endParaRPr lang="vi-VN" sz="2400" b="1" dirty="0">
              <a:solidFill>
                <a:srgbClr val="FF0000"/>
              </a:solidFill>
            </a:endParaRPr>
          </a:p>
          <a:p>
            <a:r>
              <a:rPr lang="vi-VN" sz="2400" b="1" dirty="0" smtClean="0">
                <a:solidFill>
                  <a:srgbClr val="00B0F0"/>
                </a:solidFill>
              </a:rPr>
              <a:t>- Đa </a:t>
            </a:r>
            <a:r>
              <a:rPr lang="vi-VN" sz="2400" b="1" dirty="0">
                <a:solidFill>
                  <a:srgbClr val="00B0F0"/>
                </a:solidFill>
              </a:rPr>
              <a:t>dạng về môi trường sống: loài sống trên không, loài sống trên cây, loài sống trong lòng đất, loài sống trên mặt đất,..</a:t>
            </a:r>
          </a:p>
          <a:p>
            <a:r>
              <a:rPr lang="vi-VN" sz="2400" b="1" dirty="0">
                <a:solidFill>
                  <a:srgbClr val="00B0F0"/>
                </a:solidFill>
              </a:rPr>
              <a:t>Ví dụ: Cá sống dưới nước, chim sống ở tổ trên cây, nhím sống trong lòng đất, gà sống dưới mặt đất,..</a:t>
            </a:r>
          </a:p>
          <a:p>
            <a:r>
              <a:rPr lang="vi-VN" sz="2400" b="1" dirty="0" smtClean="0">
                <a:solidFill>
                  <a:srgbClr val="00B0F0"/>
                </a:solidFill>
              </a:rPr>
              <a:t>- Đa </a:t>
            </a:r>
            <a:r>
              <a:rPr lang="vi-VN" sz="2400" b="1" dirty="0">
                <a:solidFill>
                  <a:srgbClr val="00B0F0"/>
                </a:solidFill>
              </a:rPr>
              <a:t>dạng về tập tính: Loài thì có tập tình bắt mồi, loài có tập tính bảo vệ con,..</a:t>
            </a:r>
          </a:p>
          <a:p>
            <a:r>
              <a:rPr lang="vi-VN" sz="2400" b="1" dirty="0">
                <a:solidFill>
                  <a:srgbClr val="00B0F0"/>
                </a:solidFill>
              </a:rPr>
              <a:t>Ví dụ: Hổ cho con học cách săn mồi khi 2 tháng tuổi, chuột túi đep con non trong túi trước bụng để tiện chăm sóc,..</a:t>
            </a:r>
          </a:p>
          <a:p>
            <a:r>
              <a:rPr lang="vi-VN" sz="2400" b="1" dirty="0" smtClean="0">
                <a:solidFill>
                  <a:srgbClr val="00B0F0"/>
                </a:solidFill>
              </a:rPr>
              <a:t>- Đa </a:t>
            </a:r>
            <a:r>
              <a:rPr lang="vi-VN" sz="2400" b="1" dirty="0">
                <a:solidFill>
                  <a:srgbClr val="00B0F0"/>
                </a:solidFill>
              </a:rPr>
              <a:t>dạng về số lượng cá thể trong loài: loài ít, loài nhiều.</a:t>
            </a:r>
          </a:p>
          <a:p>
            <a:r>
              <a:rPr lang="vi-VN" sz="2400" b="1" dirty="0">
                <a:solidFill>
                  <a:srgbClr val="00B0F0"/>
                </a:solidFill>
              </a:rPr>
              <a:t>Ví dụ: Tê giác ít, còn gà thì nhiều.</a:t>
            </a:r>
          </a:p>
          <a:p>
            <a:r>
              <a:rPr lang="vi-VN" sz="2400" b="1" dirty="0" smtClean="0">
                <a:solidFill>
                  <a:srgbClr val="00B0F0"/>
                </a:solidFill>
              </a:rPr>
              <a:t>- Đa </a:t>
            </a:r>
            <a:r>
              <a:rPr lang="vi-VN" sz="2400" b="1" dirty="0">
                <a:solidFill>
                  <a:srgbClr val="00B0F0"/>
                </a:solidFill>
              </a:rPr>
              <a:t>dạng về thức ăn: có loài ăn tạp, loài anh thực vật, loài ăn động vật.</a:t>
            </a:r>
          </a:p>
          <a:p>
            <a:r>
              <a:rPr lang="vi-VN" sz="2400" b="1" dirty="0">
                <a:solidFill>
                  <a:srgbClr val="00B0F0"/>
                </a:solidFill>
              </a:rPr>
              <a:t>Ví dụ: Thỏ ăn cỏ, hổ ăn thịt tươi</a:t>
            </a:r>
            <a:r>
              <a:rPr lang="vi-VN" sz="2400" b="1" dirty="0" smtClean="0">
                <a:solidFill>
                  <a:srgbClr val="00B0F0"/>
                </a:solidFill>
              </a:rPr>
              <a:t>,...</a:t>
            </a:r>
            <a:endParaRPr lang="vi-VN" sz="2400" b="1" dirty="0">
              <a:solidFill>
                <a:srgbClr val="00B0F0"/>
              </a:solidFill>
            </a:endParaRPr>
          </a:p>
        </p:txBody>
      </p:sp>
    </p:spTree>
    <p:extLst>
      <p:ext uri="{BB962C8B-B14F-4D97-AF65-F5344CB8AC3E}">
        <p14:creationId xmlns:p14="http://schemas.microsoft.com/office/powerpoint/2010/main" val="28113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barn(inVertical)">
                                      <p:cBhvr>
                                        <p:cTn id="14" dur="500"/>
                                        <p:tgtEl>
                                          <p:spTgt spid="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 calcmode="lin" valueType="num">
                                      <p:cBhvr additive="base">
                                        <p:cTn id="3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 calcmode="lin" valueType="num">
                                      <p:cBhvr additive="base">
                                        <p:cTn id="3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 calcmode="lin" valueType="num">
                                      <p:cBhvr additive="base">
                                        <p:cTn id="4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 calcmode="lin" valueType="num">
                                      <p:cBhvr additive="base">
                                        <p:cTn id="4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1578</Words>
  <Application>Microsoft Office PowerPoint</Application>
  <PresentationFormat>Widescreen</PresentationFormat>
  <Paragraphs>205</Paragraphs>
  <Slides>39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Vai trò của động vật</vt:lpstr>
      <vt:lpstr>2. Vai trò của động vật</vt:lpstr>
      <vt:lpstr>PowerPoint Presentation</vt:lpstr>
      <vt:lpstr>Dùng làm thí nghiệm</vt:lpstr>
      <vt:lpstr>PowerPoint Presentation</vt:lpstr>
      <vt:lpstr>PowerPoint Presentation</vt:lpstr>
      <vt:lpstr>Vai trò của động vật với đời sống con người</vt:lpstr>
      <vt:lpstr>  Trong tự nhiên, động vật có vai trò là thức ăn cho các động vật khác, cung cấp nguồn thực phẩm, hỗ trợ con người trong lao động, giải trí, bảo vệ...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133</cp:revision>
  <dcterms:created xsi:type="dcterms:W3CDTF">2021-05-16T14:33:36Z</dcterms:created>
  <dcterms:modified xsi:type="dcterms:W3CDTF">2022-01-14T09:37:34Z</dcterms:modified>
</cp:coreProperties>
</file>